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1"/>
  </p:sldMasterIdLst>
  <p:notesMasterIdLst>
    <p:notesMasterId r:id="rId32"/>
  </p:notesMasterIdLst>
  <p:handoutMasterIdLst>
    <p:handoutMasterId r:id="rId33"/>
  </p:handoutMasterIdLst>
  <p:sldIdLst>
    <p:sldId id="1841" r:id="rId2"/>
    <p:sldId id="1881" r:id="rId3"/>
    <p:sldId id="1885" r:id="rId4"/>
    <p:sldId id="1907" r:id="rId5"/>
    <p:sldId id="1908" r:id="rId6"/>
    <p:sldId id="1909" r:id="rId7"/>
    <p:sldId id="1868" r:id="rId8"/>
    <p:sldId id="1869" r:id="rId9"/>
    <p:sldId id="1886" r:id="rId10"/>
    <p:sldId id="1911" r:id="rId11"/>
    <p:sldId id="1892" r:id="rId12"/>
    <p:sldId id="1905" r:id="rId13"/>
    <p:sldId id="1893" r:id="rId14"/>
    <p:sldId id="1906" r:id="rId15"/>
    <p:sldId id="1894" r:id="rId16"/>
    <p:sldId id="1888" r:id="rId17"/>
    <p:sldId id="1891" r:id="rId18"/>
    <p:sldId id="1900" r:id="rId19"/>
    <p:sldId id="1889" r:id="rId20"/>
    <p:sldId id="1897" r:id="rId21"/>
    <p:sldId id="1898" r:id="rId22"/>
    <p:sldId id="1899" r:id="rId23"/>
    <p:sldId id="1912" r:id="rId24"/>
    <p:sldId id="1870" r:id="rId25"/>
    <p:sldId id="1902" r:id="rId26"/>
    <p:sldId id="1904" r:id="rId27"/>
    <p:sldId id="1873" r:id="rId28"/>
    <p:sldId id="1901" r:id="rId29"/>
    <p:sldId id="1880" r:id="rId30"/>
    <p:sldId id="1903" r:id="rId31"/>
  </p:sldIdLst>
  <p:sldSz cx="9144000" cy="6858000" type="screen4x3"/>
  <p:notesSz cx="7099300" cy="10234613"/>
  <p:embeddedFontLst>
    <p:embeddedFont>
      <p:font typeface="Cambria Math" panose="02040503050406030204" pitchFamily="18" charset="0"/>
      <p:regular r:id="rId34"/>
    </p:embeddedFont>
    <p:embeddedFont>
      <p:font typeface="Tahoma" panose="020B0604030504040204" pitchFamily="34" charset="0"/>
      <p:regular r:id="rId35"/>
      <p:bold r:id="rId36"/>
    </p:embeddedFont>
  </p:embeddedFontLst>
  <p:custDataLst>
    <p:tags r:id="rId37"/>
  </p:custDataLst>
  <p:defaultTextStyle>
    <a:defPPr>
      <a:defRPr lang="de-DE"/>
    </a:defPPr>
    <a:lvl1pPr algn="ctr" rtl="0" eaLnBrk="0" fontAlgn="base" hangingPunct="0">
      <a:spcBef>
        <a:spcPct val="50000"/>
      </a:spcBef>
      <a:spcAft>
        <a:spcPct val="0"/>
      </a:spcAft>
      <a:defRPr sz="2200" kern="1200">
        <a:solidFill>
          <a:schemeClr val="tx1"/>
        </a:solidFill>
        <a:latin typeface="Tahoma" pitchFamily="34" charset="0"/>
        <a:ea typeface="+mn-ea"/>
        <a:cs typeface="+mn-cs"/>
      </a:defRPr>
    </a:lvl1pPr>
    <a:lvl2pPr marL="457200" algn="ctr" rtl="0" eaLnBrk="0" fontAlgn="base" hangingPunct="0">
      <a:spcBef>
        <a:spcPct val="50000"/>
      </a:spcBef>
      <a:spcAft>
        <a:spcPct val="0"/>
      </a:spcAft>
      <a:defRPr sz="2200" kern="1200">
        <a:solidFill>
          <a:schemeClr val="tx1"/>
        </a:solidFill>
        <a:latin typeface="Tahoma" pitchFamily="34" charset="0"/>
        <a:ea typeface="+mn-ea"/>
        <a:cs typeface="+mn-cs"/>
      </a:defRPr>
    </a:lvl2pPr>
    <a:lvl3pPr marL="914400" algn="ctr" rtl="0" eaLnBrk="0" fontAlgn="base" hangingPunct="0">
      <a:spcBef>
        <a:spcPct val="50000"/>
      </a:spcBef>
      <a:spcAft>
        <a:spcPct val="0"/>
      </a:spcAft>
      <a:defRPr sz="2200" kern="1200">
        <a:solidFill>
          <a:schemeClr val="tx1"/>
        </a:solidFill>
        <a:latin typeface="Tahoma" pitchFamily="34" charset="0"/>
        <a:ea typeface="+mn-ea"/>
        <a:cs typeface="+mn-cs"/>
      </a:defRPr>
    </a:lvl3pPr>
    <a:lvl4pPr marL="1371600" algn="ctr" rtl="0" eaLnBrk="0" fontAlgn="base" hangingPunct="0">
      <a:spcBef>
        <a:spcPct val="50000"/>
      </a:spcBef>
      <a:spcAft>
        <a:spcPct val="0"/>
      </a:spcAft>
      <a:defRPr sz="2200" kern="1200">
        <a:solidFill>
          <a:schemeClr val="tx1"/>
        </a:solidFill>
        <a:latin typeface="Tahoma" pitchFamily="34" charset="0"/>
        <a:ea typeface="+mn-ea"/>
        <a:cs typeface="+mn-cs"/>
      </a:defRPr>
    </a:lvl4pPr>
    <a:lvl5pPr marL="1828800" algn="ctr" rtl="0" eaLnBrk="0" fontAlgn="base" hangingPunct="0">
      <a:spcBef>
        <a:spcPct val="50000"/>
      </a:spcBef>
      <a:spcAft>
        <a:spcPct val="0"/>
      </a:spcAft>
      <a:defRPr sz="2200" kern="1200">
        <a:solidFill>
          <a:schemeClr val="tx1"/>
        </a:solidFill>
        <a:latin typeface="Tahoma" pitchFamily="34" charset="0"/>
        <a:ea typeface="+mn-ea"/>
        <a:cs typeface="+mn-cs"/>
      </a:defRPr>
    </a:lvl5pPr>
    <a:lvl6pPr marL="2286000" algn="l" defTabSz="914400" rtl="0" eaLnBrk="1" latinLnBrk="0" hangingPunct="1">
      <a:defRPr sz="2200" kern="1200">
        <a:solidFill>
          <a:schemeClr val="tx1"/>
        </a:solidFill>
        <a:latin typeface="Tahoma" pitchFamily="34" charset="0"/>
        <a:ea typeface="+mn-ea"/>
        <a:cs typeface="+mn-cs"/>
      </a:defRPr>
    </a:lvl6pPr>
    <a:lvl7pPr marL="2743200" algn="l" defTabSz="914400" rtl="0" eaLnBrk="1" latinLnBrk="0" hangingPunct="1">
      <a:defRPr sz="2200" kern="1200">
        <a:solidFill>
          <a:schemeClr val="tx1"/>
        </a:solidFill>
        <a:latin typeface="Tahoma" pitchFamily="34" charset="0"/>
        <a:ea typeface="+mn-ea"/>
        <a:cs typeface="+mn-cs"/>
      </a:defRPr>
    </a:lvl7pPr>
    <a:lvl8pPr marL="3200400" algn="l" defTabSz="914400" rtl="0" eaLnBrk="1" latinLnBrk="0" hangingPunct="1">
      <a:defRPr sz="2200" kern="1200">
        <a:solidFill>
          <a:schemeClr val="tx1"/>
        </a:solidFill>
        <a:latin typeface="Tahoma" pitchFamily="34" charset="0"/>
        <a:ea typeface="+mn-ea"/>
        <a:cs typeface="+mn-cs"/>
      </a:defRPr>
    </a:lvl8pPr>
    <a:lvl9pPr marL="3657600" algn="l" defTabSz="914400" rtl="0" eaLnBrk="1" latinLnBrk="0" hangingPunct="1">
      <a:defRPr sz="22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E0"/>
    <a:srgbClr val="008000"/>
    <a:srgbClr val="969696"/>
    <a:srgbClr val="4D4D4D"/>
    <a:srgbClr val="EAEAEA"/>
    <a:srgbClr val="DDDDDD"/>
    <a:srgbClr val="FFE5E5"/>
    <a:srgbClr val="F8F8F8"/>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4" autoAdjust="0"/>
    <p:restoredTop sz="80860" autoAdjust="0"/>
  </p:normalViewPr>
  <p:slideViewPr>
    <p:cSldViewPr snapToGrid="0">
      <p:cViewPr varScale="1">
        <p:scale>
          <a:sx n="128" d="100"/>
          <a:sy n="128" d="100"/>
        </p:scale>
        <p:origin x="3114" y="126"/>
      </p:cViewPr>
      <p:guideLst>
        <p:guide orient="horz" pos="2182"/>
        <p:guide pos="2880"/>
      </p:guideLst>
    </p:cSldViewPr>
  </p:slideViewPr>
  <p:outlineViewPr>
    <p:cViewPr>
      <p:scale>
        <a:sx n="33" d="100"/>
        <a:sy n="33" d="100"/>
      </p:scale>
      <p:origin x="0" y="648"/>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8" d="100"/>
          <a:sy n="108" d="100"/>
        </p:scale>
        <p:origin x="5232" y="12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30723" name="Rectangle 3"/>
          <p:cNvSpPr>
            <a:spLocks noGrp="1" noChangeArrowheads="1"/>
          </p:cNvSpPr>
          <p:nvPr>
            <p:ph type="dt" sz="quarter" idx="1"/>
          </p:nvPr>
        </p:nvSpPr>
        <p:spPr bwMode="auto">
          <a:xfrm>
            <a:off x="4024293"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endParaRPr lang="en-GB"/>
          </a:p>
        </p:txBody>
      </p:sp>
      <p:sp>
        <p:nvSpPr>
          <p:cNvPr id="30724" name="Rectangle 4"/>
          <p:cNvSpPr>
            <a:spLocks noGrp="1" noChangeArrowheads="1"/>
          </p:cNvSpPr>
          <p:nvPr>
            <p:ph type="ftr" sz="quarter" idx="2"/>
          </p:nvPr>
        </p:nvSpPr>
        <p:spPr bwMode="auto">
          <a:xfrm>
            <a:off x="1"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30725" name="Rectangle 5"/>
          <p:cNvSpPr>
            <a:spLocks noGrp="1" noChangeArrowheads="1"/>
          </p:cNvSpPr>
          <p:nvPr>
            <p:ph type="sldNum" sz="quarter" idx="3"/>
          </p:nvPr>
        </p:nvSpPr>
        <p:spPr bwMode="auto">
          <a:xfrm>
            <a:off x="4024293"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fld id="{16935127-363F-47AB-86F5-8D4E5C8B1633}" type="slidenum">
              <a:rPr lang="en-GB"/>
              <a:pPr>
                <a:defRPr/>
              </a:pPr>
              <a:t>‹#›</a:t>
            </a:fld>
            <a:endParaRPr lang="en-GB"/>
          </a:p>
        </p:txBody>
      </p:sp>
    </p:spTree>
    <p:extLst>
      <p:ext uri="{BB962C8B-B14F-4D97-AF65-F5344CB8AC3E}">
        <p14:creationId xmlns:p14="http://schemas.microsoft.com/office/powerpoint/2010/main" val="894630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1"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11267" name="Rectangle 3"/>
          <p:cNvSpPr>
            <a:spLocks noGrp="1" noChangeArrowheads="1"/>
          </p:cNvSpPr>
          <p:nvPr>
            <p:ph type="dt" idx="1"/>
          </p:nvPr>
        </p:nvSpPr>
        <p:spPr bwMode="auto">
          <a:xfrm>
            <a:off x="4024293" y="1"/>
            <a:ext cx="3075007" cy="511318"/>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endParaRPr lang="en-GB"/>
          </a:p>
        </p:txBody>
      </p:sp>
      <p:sp>
        <p:nvSpPr>
          <p:cNvPr id="27652" name="Rectangle 4"/>
          <p:cNvSpPr>
            <a:spLocks noGrp="1" noRot="1" noChangeAspect="1" noChangeArrowheads="1" noTextEdit="1"/>
          </p:cNvSpPr>
          <p:nvPr>
            <p:ph type="sldImg" idx="2"/>
          </p:nvPr>
        </p:nvSpPr>
        <p:spPr bwMode="auto">
          <a:xfrm>
            <a:off x="989013" y="768350"/>
            <a:ext cx="5119687" cy="383857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945896" y="4862473"/>
            <a:ext cx="5207509" cy="4603514"/>
          </a:xfrm>
          <a:prstGeom prst="rect">
            <a:avLst/>
          </a:prstGeom>
          <a:noFill/>
          <a:ln w="9525">
            <a:noFill/>
            <a:miter lim="800000"/>
            <a:headEnd/>
            <a:tailEnd/>
          </a:ln>
          <a:effectLst/>
        </p:spPr>
        <p:txBody>
          <a:bodyPr vert="horz" wrap="square" lIns="95634" tIns="47817" rIns="95634" bIns="47817"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1270" name="Rectangle 6"/>
          <p:cNvSpPr>
            <a:spLocks noGrp="1" noChangeArrowheads="1"/>
          </p:cNvSpPr>
          <p:nvPr>
            <p:ph type="ftr" sz="quarter" idx="4"/>
          </p:nvPr>
        </p:nvSpPr>
        <p:spPr bwMode="auto">
          <a:xfrm>
            <a:off x="1"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l" defTabSz="957333" eaLnBrk="1" hangingPunct="1">
              <a:spcBef>
                <a:spcPct val="0"/>
              </a:spcBef>
              <a:defRPr sz="1300" smtClean="0">
                <a:latin typeface="Times New Roman" pitchFamily="18" charset="0"/>
              </a:defRPr>
            </a:lvl1pPr>
          </a:lstStyle>
          <a:p>
            <a:pPr>
              <a:defRPr/>
            </a:pPr>
            <a:endParaRPr lang="en-GB"/>
          </a:p>
        </p:txBody>
      </p:sp>
      <p:sp>
        <p:nvSpPr>
          <p:cNvPr id="11271" name="Rectangle 7"/>
          <p:cNvSpPr>
            <a:spLocks noGrp="1" noChangeArrowheads="1"/>
          </p:cNvSpPr>
          <p:nvPr>
            <p:ph type="sldNum" sz="quarter" idx="5"/>
          </p:nvPr>
        </p:nvSpPr>
        <p:spPr bwMode="auto">
          <a:xfrm>
            <a:off x="4024293" y="9723295"/>
            <a:ext cx="3075007" cy="511318"/>
          </a:xfrm>
          <a:prstGeom prst="rect">
            <a:avLst/>
          </a:prstGeom>
          <a:noFill/>
          <a:ln w="9525">
            <a:noFill/>
            <a:miter lim="800000"/>
            <a:headEnd/>
            <a:tailEnd/>
          </a:ln>
          <a:effectLst/>
        </p:spPr>
        <p:txBody>
          <a:bodyPr vert="horz" wrap="square" lIns="95634" tIns="47817" rIns="95634" bIns="47817" numCol="1" anchor="b" anchorCtr="0" compatLnSpc="1">
            <a:prstTxWarp prst="textNoShape">
              <a:avLst/>
            </a:prstTxWarp>
          </a:bodyPr>
          <a:lstStyle>
            <a:lvl1pPr algn="r" defTabSz="957333" eaLnBrk="1" hangingPunct="1">
              <a:spcBef>
                <a:spcPct val="0"/>
              </a:spcBef>
              <a:defRPr sz="1300" smtClean="0">
                <a:latin typeface="Times New Roman" pitchFamily="18" charset="0"/>
              </a:defRPr>
            </a:lvl1pPr>
          </a:lstStyle>
          <a:p>
            <a:pPr>
              <a:defRPr/>
            </a:pPr>
            <a:fld id="{33AE5097-5579-4C66-901F-E374F9C0FDEC}" type="slidenum">
              <a:rPr lang="en-GB"/>
              <a:pPr>
                <a:defRPr/>
              </a:pPr>
              <a:t>‹#›</a:t>
            </a:fld>
            <a:endParaRPr lang="en-GB"/>
          </a:p>
        </p:txBody>
      </p:sp>
    </p:spTree>
    <p:extLst>
      <p:ext uri="{BB962C8B-B14F-4D97-AF65-F5344CB8AC3E}">
        <p14:creationId xmlns:p14="http://schemas.microsoft.com/office/powerpoint/2010/main" val="187141862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7F42E9C-4361-4A66-BE05-9C6B9AAF31D3}" type="slidenum">
              <a:rPr lang="en-GB"/>
              <a:pPr/>
              <a:t>1</a:t>
            </a:fld>
            <a:endParaRPr lang="en-GB"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symmetric cross-entropy loss over these similarity scores.</a:t>
            </a:r>
            <a:endParaRPr lang="de-DE" dirty="0"/>
          </a:p>
        </p:txBody>
      </p:sp>
      <p:sp>
        <p:nvSpPr>
          <p:cNvPr id="4" name="Slide Number Placeholder 3"/>
          <p:cNvSpPr>
            <a:spLocks noGrp="1"/>
          </p:cNvSpPr>
          <p:nvPr>
            <p:ph type="sldNum" sz="quarter" idx="5"/>
          </p:nvPr>
        </p:nvSpPr>
        <p:spPr/>
        <p:txBody>
          <a:bodyPr/>
          <a:lstStyle/>
          <a:p>
            <a:pPr>
              <a:defRPr/>
            </a:pPr>
            <a:fld id="{33AE5097-5579-4C66-901F-E374F9C0FDEC}" type="slidenum">
              <a:rPr lang="en-GB" smtClean="0"/>
              <a:pPr>
                <a:defRPr/>
              </a:pPr>
              <a:t>21</a:t>
            </a:fld>
            <a:endParaRPr lang="en-GB"/>
          </a:p>
        </p:txBody>
      </p:sp>
    </p:spTree>
    <p:extLst>
      <p:ext uri="{BB962C8B-B14F-4D97-AF65-F5344CB8AC3E}">
        <p14:creationId xmlns:p14="http://schemas.microsoft.com/office/powerpoint/2010/main" val="189071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symmetric cross-entropy loss over these similarity scores.</a:t>
            </a:r>
            <a:endParaRPr lang="de-DE" dirty="0"/>
          </a:p>
        </p:txBody>
      </p:sp>
      <p:sp>
        <p:nvSpPr>
          <p:cNvPr id="4" name="Slide Number Placeholder 3"/>
          <p:cNvSpPr>
            <a:spLocks noGrp="1"/>
          </p:cNvSpPr>
          <p:nvPr>
            <p:ph type="sldNum" sz="quarter" idx="5"/>
          </p:nvPr>
        </p:nvSpPr>
        <p:spPr/>
        <p:txBody>
          <a:bodyPr/>
          <a:lstStyle/>
          <a:p>
            <a:pPr>
              <a:defRPr/>
            </a:pPr>
            <a:fld id="{33AE5097-5579-4C66-901F-E374F9C0FDEC}" type="slidenum">
              <a:rPr lang="en-GB" smtClean="0"/>
              <a:pPr>
                <a:defRPr/>
              </a:pPr>
              <a:t>22</a:t>
            </a:fld>
            <a:endParaRPr lang="en-GB"/>
          </a:p>
        </p:txBody>
      </p:sp>
    </p:spTree>
    <p:extLst>
      <p:ext uri="{BB962C8B-B14F-4D97-AF65-F5344CB8AC3E}">
        <p14:creationId xmlns:p14="http://schemas.microsoft.com/office/powerpoint/2010/main" val="184865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3350D-84CB-5082-A1E5-784563562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B1934-6568-8340-4781-6C2EF33B0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71679-6E28-E53D-3FBD-AC25AE7139A4}"/>
              </a:ext>
            </a:extLst>
          </p:cNvPr>
          <p:cNvSpPr>
            <a:spLocks noGrp="1"/>
          </p:cNvSpPr>
          <p:nvPr>
            <p:ph type="body" idx="1"/>
          </p:nvPr>
        </p:nvSpPr>
        <p:spPr/>
        <p:txBody>
          <a:bodyPr/>
          <a:lstStyle/>
          <a:p>
            <a:r>
              <a:rPr lang="en-US" b="0" i="0" dirty="0">
                <a:solidFill>
                  <a:srgbClr val="D1D5DB"/>
                </a:solidFill>
                <a:effectLst/>
                <a:latin typeface="Söhne"/>
              </a:rPr>
              <a:t>symmetric cross-entropy loss over these similarity scores.</a:t>
            </a:r>
            <a:endParaRPr lang="de-DE" dirty="0"/>
          </a:p>
        </p:txBody>
      </p:sp>
      <p:sp>
        <p:nvSpPr>
          <p:cNvPr id="4" name="Slide Number Placeholder 3">
            <a:extLst>
              <a:ext uri="{FF2B5EF4-FFF2-40B4-BE49-F238E27FC236}">
                <a16:creationId xmlns:a16="http://schemas.microsoft.com/office/drawing/2014/main" id="{826EB591-E032-06D9-D910-265DEE6E14C3}"/>
              </a:ext>
            </a:extLst>
          </p:cNvPr>
          <p:cNvSpPr>
            <a:spLocks noGrp="1"/>
          </p:cNvSpPr>
          <p:nvPr>
            <p:ph type="sldNum" sz="quarter" idx="5"/>
          </p:nvPr>
        </p:nvSpPr>
        <p:spPr/>
        <p:txBody>
          <a:bodyPr/>
          <a:lstStyle/>
          <a:p>
            <a:pPr>
              <a:defRPr/>
            </a:pPr>
            <a:fld id="{33AE5097-5579-4C66-901F-E374F9C0FDEC}" type="slidenum">
              <a:rPr lang="en-GB" smtClean="0"/>
              <a:pPr>
                <a:defRPr/>
              </a:pPr>
              <a:t>23</a:t>
            </a:fld>
            <a:endParaRPr lang="en-GB"/>
          </a:p>
        </p:txBody>
      </p:sp>
    </p:spTree>
    <p:extLst>
      <p:ext uri="{BB962C8B-B14F-4D97-AF65-F5344CB8AC3E}">
        <p14:creationId xmlns:p14="http://schemas.microsoft.com/office/powerpoint/2010/main" val="170541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elfolie">
    <p:bg>
      <p:bgPr>
        <a:solidFill>
          <a:srgbClr val="FFFFFF"/>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ctrTitle" hasCustomPrompt="1"/>
          </p:nvPr>
        </p:nvSpPr>
        <p:spPr>
          <a:xfrm>
            <a:off x="1487024" y="1567855"/>
            <a:ext cx="6169959" cy="1661993"/>
          </a:xfrm>
          <a:noFill/>
          <a:ln w="12700">
            <a:noFill/>
            <a:miter lim="800000"/>
            <a:headEnd/>
            <a:tailEnd/>
          </a:ln>
          <a:effectLst/>
        </p:spPr>
        <p:txBody>
          <a:bodyPr vert="horz" wrap="none" lIns="0" tIns="0" rIns="0" bIns="0" numCol="1" anchor="ctr" anchorCtr="0" compatLnSpc="1">
            <a:prstTxWarp prst="textNoShape">
              <a:avLst/>
            </a:prstTxWarp>
            <a:spAutoFit/>
          </a:bodyPr>
          <a:lstStyle>
            <a:lvl1pPr algn="ctr" rtl="0" fontAlgn="base">
              <a:spcBef>
                <a:spcPct val="0"/>
              </a:spcBef>
              <a:spcAft>
                <a:spcPct val="0"/>
              </a:spcAft>
              <a:defRPr lang="en-GB" sz="5400" i="1" baseline="0" dirty="0" err="1">
                <a:solidFill>
                  <a:schemeClr val="tx1"/>
                </a:solidFill>
                <a:latin typeface="+mj-lt"/>
                <a:ea typeface="+mj-ea"/>
                <a:cs typeface="+mj-cs"/>
                <a:sym typeface="Georgia" pitchFamily="18" charset="0"/>
              </a:defRPr>
            </a:lvl1pPr>
          </a:lstStyle>
          <a:p>
            <a:r>
              <a:rPr lang="de-DE" noProof="0" dirty="0"/>
              <a:t>Texttechnologisches</a:t>
            </a:r>
            <a:br>
              <a:rPr lang="de-DE" noProof="0" dirty="0"/>
            </a:br>
            <a:r>
              <a:rPr lang="de-DE" noProof="0" dirty="0"/>
              <a:t>Grundkonzept</a:t>
            </a:r>
          </a:p>
        </p:txBody>
      </p:sp>
      <p:sp>
        <p:nvSpPr>
          <p:cNvPr id="98307" name="Rectangle 3"/>
          <p:cNvSpPr>
            <a:spLocks noGrp="1" noChangeArrowheads="1"/>
          </p:cNvSpPr>
          <p:nvPr>
            <p:ph type="subTitle" idx="1" hasCustomPrompt="1"/>
          </p:nvPr>
        </p:nvSpPr>
        <p:spPr>
          <a:xfrm>
            <a:off x="2980218" y="4797703"/>
            <a:ext cx="3183564" cy="492443"/>
          </a:xfrm>
        </p:spPr>
        <p:txBody>
          <a:bodyPr wrap="none" lIns="0" tIns="0" rIns="0" bIns="0">
            <a:spAutoFit/>
          </a:bodyPr>
          <a:lstStyle>
            <a:lvl1pPr marL="187517" indent="0" algn="ctr">
              <a:buFont typeface="Lucida Grande" charset="0"/>
              <a:buNone/>
              <a:defRPr sz="3200">
                <a:solidFill>
                  <a:schemeClr val="tx1"/>
                </a:solidFill>
              </a:defRPr>
            </a:lvl1pPr>
          </a:lstStyle>
          <a:p>
            <a:r>
              <a:rPr lang="de-DE" noProof="0"/>
              <a:t>Alexander Mehler</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a:noFill/>
          <a:ln w="9525" algn="ctr">
            <a:noFill/>
            <a:miter lim="800000"/>
            <a:headEnd/>
            <a:tailEnd/>
          </a:ln>
        </p:spPr>
        <p:txBody>
          <a:bodyPr vert="horz" wrap="square" lIns="0" tIns="0" rIns="0" bIns="0" numCol="1" anchor="ctr" anchorCtr="1" compatLnSpc="1">
            <a:prstTxWarp prst="textNoShape">
              <a:avLst/>
            </a:prstTxWarp>
            <a:spAutoFit/>
          </a:bodyPr>
          <a:lstStyle>
            <a:lvl1pPr algn="ctr" defTabSz="457200" rtl="0" eaLnBrk="0" fontAlgn="base" hangingPunct="0">
              <a:spcBef>
                <a:spcPct val="0"/>
              </a:spcBef>
              <a:spcAft>
                <a:spcPct val="0"/>
              </a:spcAft>
              <a:buClr>
                <a:srgbClr val="000000"/>
              </a:buClr>
              <a:buSzPct val="45000"/>
              <a:buFont typeface="StarBats" pitchFamily="2" charset="2"/>
              <a:defRPr lang="de-DE" sz="3600" dirty="0">
                <a:solidFill>
                  <a:schemeClr val="tx1"/>
                </a:solidFill>
                <a:latin typeface="Calibri" pitchFamily="34" charset="0"/>
                <a:ea typeface="+mj-ea"/>
                <a:cs typeface="+mj-cs"/>
              </a:defRPr>
            </a:lvl1pPr>
          </a:lstStyle>
          <a:p>
            <a:r>
              <a:rPr lang="de-DE" dirty="0"/>
              <a:t>Titelmasterformat durch Klicken bearbeiten</a:t>
            </a:r>
          </a:p>
        </p:txBody>
      </p:sp>
      <p:sp>
        <p:nvSpPr>
          <p:cNvPr id="3" name="Inhaltsplatzhalter 2"/>
          <p:cNvSpPr>
            <a:spLocks noGrp="1"/>
          </p:cNvSpPr>
          <p:nvPr>
            <p:ph idx="1"/>
          </p:nvPr>
        </p:nvSpPr>
        <p:spPr>
          <a:xfrm>
            <a:off x="0" y="720000"/>
            <a:ext cx="9144000" cy="1963614"/>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kurs">
    <p:bg>
      <p:bgPr>
        <a:solidFill>
          <a:srgbClr val="EAEAEA"/>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a:noFill/>
          <a:ln w="9525" algn="ctr">
            <a:noFill/>
            <a:miter lim="800000"/>
            <a:headEnd/>
            <a:tailEnd/>
          </a:ln>
        </p:spPr>
        <p:txBody>
          <a:bodyPr vert="horz" wrap="square" lIns="0" tIns="0" rIns="0" bIns="0" numCol="1" anchor="ctr" anchorCtr="1" compatLnSpc="1">
            <a:prstTxWarp prst="textNoShape">
              <a:avLst/>
            </a:prstTxWarp>
            <a:spAutoFit/>
          </a:bodyPr>
          <a:lstStyle>
            <a:lvl1pPr algn="ctr" defTabSz="457200" rtl="0" eaLnBrk="0" fontAlgn="base" hangingPunct="0">
              <a:spcBef>
                <a:spcPct val="0"/>
              </a:spcBef>
              <a:spcAft>
                <a:spcPct val="0"/>
              </a:spcAft>
              <a:buClr>
                <a:srgbClr val="000000"/>
              </a:buClr>
              <a:buSzPct val="45000"/>
              <a:buFont typeface="StarBats" pitchFamily="2" charset="2"/>
              <a:defRPr lang="de-DE" sz="3600" dirty="0">
                <a:solidFill>
                  <a:schemeClr val="tx1"/>
                </a:solidFill>
                <a:latin typeface="Calibri" pitchFamily="34" charset="0"/>
                <a:ea typeface="+mj-ea"/>
                <a:cs typeface="+mj-cs"/>
              </a:defRPr>
            </a:lvl1pPr>
          </a:lstStyle>
          <a:p>
            <a:r>
              <a:rPr lang="de-DE" dirty="0"/>
              <a:t>Titelmasterformat durch Klicken bearbeiten</a:t>
            </a:r>
          </a:p>
        </p:txBody>
      </p:sp>
      <p:sp>
        <p:nvSpPr>
          <p:cNvPr id="3" name="Inhaltsplatzhalter 2"/>
          <p:cNvSpPr>
            <a:spLocks noGrp="1"/>
          </p:cNvSpPr>
          <p:nvPr>
            <p:ph idx="1"/>
          </p:nvPr>
        </p:nvSpPr>
        <p:spPr>
          <a:xfrm>
            <a:off x="0" y="720000"/>
            <a:ext cx="9144000" cy="1963614"/>
          </a:xfrm>
        </p:spPr>
        <p:txBody>
          <a:bodyPr/>
          <a:lstStyle>
            <a:lvl1pPr>
              <a:defRPr>
                <a:solidFill>
                  <a:schemeClr val="tx1"/>
                </a:solidFill>
                <a:latin typeface="Calibri" pitchFamily="34" charset="0"/>
              </a:defRPr>
            </a:lvl1pPr>
            <a:lvl2pPr>
              <a:defRPr>
                <a:solidFill>
                  <a:schemeClr val="tx1"/>
                </a:solidFill>
                <a:latin typeface="Calibri" pitchFamily="34" charset="0"/>
              </a:defRPr>
            </a:lvl2pPr>
            <a:lvl3pPr>
              <a:defRPr>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Text Box 2"/>
          <p:cNvSpPr txBox="1">
            <a:spLocks noChangeArrowheads="1"/>
          </p:cNvSpPr>
          <p:nvPr userDrawn="1"/>
        </p:nvSpPr>
        <p:spPr bwMode="auto">
          <a:xfrm>
            <a:off x="1723881" y="1237923"/>
            <a:ext cx="5696239" cy="3077766"/>
          </a:xfrm>
          <a:prstGeom prst="rect">
            <a:avLst/>
          </a:prstGeom>
          <a:noFill/>
          <a:ln w="9525">
            <a:noFill/>
            <a:miter lim="800000"/>
            <a:headEnd/>
            <a:tailEnd/>
          </a:ln>
          <a:effectLst/>
        </p:spPr>
        <p:txBody>
          <a:bodyPr wrap="none" lIns="0" tIns="0" rIns="0" bIns="0">
            <a:spAutoFit/>
          </a:bodyPr>
          <a:lstStyle/>
          <a:p>
            <a:pPr marL="360000" lvl="1" indent="-457200" algn="l" eaLnBrk="1" hangingPunct="1">
              <a:spcBef>
                <a:spcPts val="3600"/>
              </a:spcBef>
              <a:buClrTx/>
              <a:buFontTx/>
              <a:buAutoNum type="arabicPeriod"/>
              <a:defRPr/>
            </a:pPr>
            <a:r>
              <a:rPr lang="de-DE" sz="2800" noProof="0" dirty="0">
                <a:solidFill>
                  <a:schemeClr val="tx1"/>
                </a:solidFill>
                <a:latin typeface="Calibri" pitchFamily="34" charset="0"/>
              </a:rPr>
              <a:t>Definition</a:t>
            </a:r>
            <a:r>
              <a:rPr lang="de-DE" sz="2800" baseline="0" noProof="0" dirty="0">
                <a:solidFill>
                  <a:schemeClr val="tx1"/>
                </a:solidFill>
                <a:latin typeface="Calibri" pitchFamily="34" charset="0"/>
              </a:rPr>
              <a:t>en und Eingrenzungen</a:t>
            </a:r>
            <a:endParaRPr lang="de-DE" sz="2800" noProof="0" dirty="0">
              <a:solidFill>
                <a:schemeClr val="tx1"/>
              </a:solidFill>
              <a:latin typeface="Calibri" pitchFamily="34" charset="0"/>
            </a:endParaRPr>
          </a:p>
          <a:p>
            <a:pPr marL="360000" lvl="1" indent="-457200" algn="l" eaLnBrk="1" hangingPunct="1">
              <a:spcBef>
                <a:spcPts val="1800"/>
              </a:spcBef>
              <a:buClrTx/>
              <a:buFontTx/>
              <a:buAutoNum type="arabicPeriod"/>
              <a:defRPr/>
            </a:pPr>
            <a:r>
              <a:rPr lang="de-DE" sz="2800" noProof="0" dirty="0">
                <a:solidFill>
                  <a:schemeClr val="tx1"/>
                </a:solidFill>
                <a:latin typeface="Calibri" pitchFamily="34" charset="0"/>
              </a:rPr>
              <a:t>Linguistische Einordnung</a:t>
            </a:r>
          </a:p>
          <a:p>
            <a:pPr marL="360000" lvl="1" indent="-457200" algn="l" eaLnBrk="1" hangingPunct="1">
              <a:spcBef>
                <a:spcPts val="1800"/>
              </a:spcBef>
              <a:buClrTx/>
              <a:buFontTx/>
              <a:buAutoNum type="arabicPeriod"/>
              <a:defRPr/>
            </a:pPr>
            <a:r>
              <a:rPr lang="de-DE" sz="2800" baseline="0" noProof="0" dirty="0">
                <a:solidFill>
                  <a:schemeClr val="tx1"/>
                </a:solidFill>
                <a:latin typeface="Calibri" pitchFamily="34" charset="0"/>
              </a:rPr>
              <a:t>Semi-</a:t>
            </a:r>
            <a:r>
              <a:rPr lang="de-DE" sz="2800" baseline="0" noProof="0" dirty="0" err="1">
                <a:solidFill>
                  <a:schemeClr val="tx1"/>
                </a:solidFill>
                <a:latin typeface="Calibri" pitchFamily="34" charset="0"/>
              </a:rPr>
              <a:t>automatic</a:t>
            </a:r>
            <a:r>
              <a:rPr lang="de-DE" sz="2800" baseline="0" noProof="0" dirty="0">
                <a:solidFill>
                  <a:schemeClr val="tx1"/>
                </a:solidFill>
                <a:latin typeface="Calibri" pitchFamily="34" charset="0"/>
              </a:rPr>
              <a:t> Sentiment Analysis</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i="0" baseline="0" noProof="0" dirty="0">
                <a:solidFill>
                  <a:schemeClr val="tx1"/>
                </a:solidFill>
                <a:latin typeface="Calibri" pitchFamily="34" charset="0"/>
              </a:rPr>
              <a:t>Epilog</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baseline="0" noProof="0" dirty="0">
                <a:solidFill>
                  <a:schemeClr val="tx1"/>
                </a:solidFill>
                <a:latin typeface="Calibri" pitchFamily="34" charset="0"/>
              </a:rPr>
              <a:t>Literatur</a:t>
            </a:r>
            <a:endParaRPr lang="de-DE" sz="2800" noProof="0" dirty="0">
              <a:solidFill>
                <a:schemeClr val="tx1"/>
              </a:solidFill>
              <a:latin typeface="Calibri" pitchFamily="34" charset="0"/>
            </a:endParaRPr>
          </a:p>
        </p:txBody>
      </p:sp>
      <p:sp>
        <p:nvSpPr>
          <p:cNvPr id="2" name="Titel 1"/>
          <p:cNvSpPr>
            <a:spLocks noGrp="1"/>
          </p:cNvSpPr>
          <p:nvPr>
            <p:ph type="title" hasCustomPrompt="1"/>
          </p:nvPr>
        </p:nvSpPr>
        <p:spPr>
          <a:xfrm>
            <a:off x="1723881" y="360000"/>
            <a:ext cx="1530868" cy="553998"/>
          </a:xfrm>
        </p:spPr>
        <p:txBody>
          <a:bodyPr wrap="square" lIns="0" anchor="ctr" anchorCtr="1">
            <a:spAutoFit/>
          </a:bodyPr>
          <a:lstStyle>
            <a:lvl1pPr algn="ctr">
              <a:defRPr sz="3600">
                <a:solidFill>
                  <a:schemeClr val="tx1"/>
                </a:solidFill>
                <a:latin typeface="Calibri" pitchFamily="34" charset="0"/>
              </a:defRPr>
            </a:lvl1pPr>
          </a:lstStyle>
          <a:p>
            <a:r>
              <a:rPr lang="de-DE" dirty="0"/>
              <a:t>Agenda</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719138"/>
          </a:xfrm>
          <a:prstGeom prst="rect">
            <a:avLst/>
          </a:prstGeom>
          <a:noFill/>
          <a:ln w="9525" algn="ctr">
            <a:noFill/>
            <a:miter lim="800000"/>
            <a:headEnd/>
            <a:tailEnd/>
          </a:ln>
        </p:spPr>
        <p:txBody>
          <a:bodyPr vert="horz" wrap="square" lIns="0" tIns="0" rIns="0" bIns="0" numCol="1" anchor="ctr" anchorCtr="0" compatLnSpc="1">
            <a:prstTxWarp prst="textNoShape">
              <a:avLst/>
            </a:prstTxWarp>
          </a:bodyPr>
          <a:lstStyle/>
          <a:p>
            <a:pPr lvl="0"/>
            <a:r>
              <a:rPr lang="de-DE" noProof="0"/>
              <a:t>Titel</a:t>
            </a:r>
          </a:p>
        </p:txBody>
      </p:sp>
      <p:sp>
        <p:nvSpPr>
          <p:cNvPr id="1027" name="Rectangle 3"/>
          <p:cNvSpPr>
            <a:spLocks noGrp="1" noChangeArrowheads="1"/>
          </p:cNvSpPr>
          <p:nvPr>
            <p:ph type="body" idx="1"/>
          </p:nvPr>
        </p:nvSpPr>
        <p:spPr bwMode="auto">
          <a:xfrm>
            <a:off x="0" y="720000"/>
            <a:ext cx="9144000" cy="1963614"/>
          </a:xfrm>
          <a:prstGeom prst="rect">
            <a:avLst/>
          </a:prstGeom>
          <a:noFill/>
          <a:ln w="9525">
            <a:noFill/>
            <a:miter lim="800000"/>
            <a:headEnd/>
            <a:tailEnd/>
          </a:ln>
        </p:spPr>
        <p:txBody>
          <a:bodyPr vert="horz" wrap="square" lIns="360000" tIns="0" rIns="108000" bIns="0" numCol="1" anchor="t" anchorCtr="0" compatLnSpc="1">
            <a:prstTxWarp prst="textNoShape">
              <a:avLst/>
            </a:prstTxWarp>
            <a:spAutoFit/>
          </a:bodyPr>
          <a:lstStyle/>
          <a:p>
            <a:pPr lvl="0"/>
            <a:r>
              <a:rPr lang="de-DE" noProof="0" dirty="0"/>
              <a:t>Klicken Sie, um die Formate des Vorlagentextes zu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4" name="Textfeld 3"/>
          <p:cNvSpPr txBox="1"/>
          <p:nvPr userDrawn="1"/>
        </p:nvSpPr>
        <p:spPr>
          <a:xfrm>
            <a:off x="1776707" y="6548891"/>
            <a:ext cx="5590634" cy="309109"/>
          </a:xfrm>
          <a:prstGeom prst="rect">
            <a:avLst/>
          </a:prstGeom>
          <a:noFill/>
        </p:spPr>
        <p:txBody>
          <a:bodyPr wrap="none" lIns="0" tIns="54000" rIns="0" bIns="54000" rtlCol="0" anchor="ctr" anchorCtr="1">
            <a:spAutoFit/>
          </a:bodyPr>
          <a:lstStyle/>
          <a:p>
            <a:r>
              <a:rPr lang="en-US" sz="1300" noProof="0" dirty="0">
                <a:solidFill>
                  <a:srgbClr val="969696"/>
                </a:solidFill>
                <a:latin typeface="Calibri" pitchFamily="34" charset="0"/>
              </a:rPr>
              <a:t> Goethe-Universität; FB12; Kenan Khauto; Seminar Text Analytics; WiSe 2023-2024</a:t>
            </a:r>
            <a:endParaRPr lang="de-DE" sz="1300" noProof="0" dirty="0">
              <a:solidFill>
                <a:srgbClr val="969696"/>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9" r:id="rId1"/>
    <p:sldLayoutId id="2147483665" r:id="rId2"/>
    <p:sldLayoutId id="2147483670" r:id="rId3"/>
    <p:sldLayoutId id="2147483668" r:id="rId4"/>
    <p:sldLayoutId id="2147483666" r:id="rId5"/>
  </p:sldLayoutIdLst>
  <p:transition/>
  <p:hf sldNum="0" hdr="0" dt="0"/>
  <p:txStyles>
    <p:titleStyle>
      <a:lvl1pPr algn="ctr" defTabSz="457200" rtl="0" eaLnBrk="0" fontAlgn="base" hangingPunct="0">
        <a:spcBef>
          <a:spcPct val="0"/>
        </a:spcBef>
        <a:spcAft>
          <a:spcPct val="0"/>
        </a:spcAft>
        <a:buClr>
          <a:srgbClr val="000000"/>
        </a:buClr>
        <a:buSzPct val="45000"/>
        <a:buFont typeface="StarBats" pitchFamily="2" charset="2"/>
        <a:defRPr sz="3600">
          <a:solidFill>
            <a:schemeClr val="tx1"/>
          </a:solidFill>
          <a:latin typeface="Calibri" pitchFamily="34" charset="0"/>
          <a:ea typeface="+mj-ea"/>
          <a:cs typeface="+mj-cs"/>
        </a:defRPr>
      </a:lvl1pPr>
      <a:lvl2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2pPr>
      <a:lvl3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3pPr>
      <a:lvl4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4pPr>
      <a:lvl5pPr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5pPr>
      <a:lvl6pPr marL="4572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6pPr>
      <a:lvl7pPr marL="9144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7pPr>
      <a:lvl8pPr marL="13716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8pPr>
      <a:lvl9pPr marL="1828800" algn="l" defTabSz="457200" rtl="0" eaLnBrk="0" fontAlgn="base" hangingPunct="0">
        <a:spcBef>
          <a:spcPct val="0"/>
        </a:spcBef>
        <a:spcAft>
          <a:spcPct val="0"/>
        </a:spcAft>
        <a:buClr>
          <a:srgbClr val="000000"/>
        </a:buClr>
        <a:buSzPct val="45000"/>
        <a:buFont typeface="StarBats" pitchFamily="2" charset="2"/>
        <a:defRPr sz="2800">
          <a:solidFill>
            <a:srgbClr val="0051AB"/>
          </a:solidFill>
          <a:latin typeface="Tahoma" charset="0"/>
        </a:defRPr>
      </a:lvl9pPr>
    </p:titleStyle>
    <p:bodyStyle>
      <a:lvl1pPr marL="342900" indent="-342900" algn="l" rtl="0" eaLnBrk="0" fontAlgn="base" hangingPunct="0">
        <a:spcBef>
          <a:spcPct val="20000"/>
        </a:spcBef>
        <a:spcAft>
          <a:spcPct val="0"/>
        </a:spcAft>
        <a:buChar char="•"/>
        <a:defRPr sz="2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har char="–"/>
        <a:defRPr sz="2200">
          <a:solidFill>
            <a:schemeClr val="tx1"/>
          </a:solidFill>
          <a:latin typeface="Calibri" pitchFamily="34" charset="0"/>
        </a:defRPr>
      </a:lvl2pPr>
      <a:lvl3pPr marL="1143000" indent="-228600" algn="l" rtl="0" eaLnBrk="0" fontAlgn="base" hangingPunct="0">
        <a:spcBef>
          <a:spcPct val="20000"/>
        </a:spcBef>
        <a:spcAft>
          <a:spcPct val="0"/>
        </a:spcAft>
        <a:buChar char="•"/>
        <a:defRPr sz="2200">
          <a:solidFill>
            <a:schemeClr val="tx1"/>
          </a:solidFill>
          <a:latin typeface="Calibri" pitchFamily="34" charset="0"/>
        </a:defRPr>
      </a:lvl3pPr>
      <a:lvl4pPr marL="1600200" indent="-228600" algn="l" rtl="0" eaLnBrk="0" fontAlgn="base" hangingPunct="0">
        <a:spcBef>
          <a:spcPct val="20000"/>
        </a:spcBef>
        <a:spcAft>
          <a:spcPct val="0"/>
        </a:spcAft>
        <a:buChar char="–"/>
        <a:defRPr sz="2200">
          <a:solidFill>
            <a:schemeClr val="tx1"/>
          </a:solidFill>
          <a:latin typeface="Calibri" pitchFamily="34" charset="0"/>
        </a:defRPr>
      </a:lvl4pPr>
      <a:lvl5pPr marL="2057400" indent="-228600" algn="l" rtl="0" eaLnBrk="0" fontAlgn="base" hangingPunct="0">
        <a:spcBef>
          <a:spcPct val="20000"/>
        </a:spcBef>
        <a:spcAft>
          <a:spcPct val="0"/>
        </a:spcAft>
        <a:buChar char="»"/>
        <a:defRPr sz="2200">
          <a:solidFill>
            <a:schemeClr val="tx1"/>
          </a:solidFill>
          <a:latin typeface="Calibri" pitchFamily="34" charset="0"/>
        </a:defRPr>
      </a:lvl5pPr>
      <a:lvl6pPr marL="2514600" indent="-228600" algn="l" rtl="0" fontAlgn="base">
        <a:spcBef>
          <a:spcPct val="20000"/>
        </a:spcBef>
        <a:spcAft>
          <a:spcPct val="0"/>
        </a:spcAft>
        <a:buChar char="»"/>
        <a:defRPr sz="2200">
          <a:solidFill>
            <a:schemeClr val="tx1"/>
          </a:solidFill>
          <a:latin typeface="+mn-lt"/>
        </a:defRPr>
      </a:lvl6pPr>
      <a:lvl7pPr marL="2971800" indent="-228600" algn="l" rtl="0" fontAlgn="base">
        <a:spcBef>
          <a:spcPct val="20000"/>
        </a:spcBef>
        <a:spcAft>
          <a:spcPct val="0"/>
        </a:spcAft>
        <a:buChar char="»"/>
        <a:defRPr sz="2200">
          <a:solidFill>
            <a:schemeClr val="tx1"/>
          </a:solidFill>
          <a:latin typeface="+mn-lt"/>
        </a:defRPr>
      </a:lvl7pPr>
      <a:lvl8pPr marL="3429000" indent="-228600" algn="l" rtl="0" fontAlgn="base">
        <a:spcBef>
          <a:spcPct val="20000"/>
        </a:spcBef>
        <a:spcAft>
          <a:spcPct val="0"/>
        </a:spcAft>
        <a:buChar char="»"/>
        <a:defRPr sz="2200">
          <a:solidFill>
            <a:schemeClr val="tx1"/>
          </a:solidFill>
          <a:latin typeface="+mn-lt"/>
        </a:defRPr>
      </a:lvl8pPr>
      <a:lvl9pPr marL="3886200" indent="-228600" algn="l" rtl="0" fontAlgn="base">
        <a:spcBef>
          <a:spcPct val="20000"/>
        </a:spcBef>
        <a:spcAft>
          <a:spcPct val="0"/>
        </a:spcAft>
        <a:buChar char="»"/>
        <a:defRPr sz="22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aperswithcode.com/methods/category/convolutional-neural-networks"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KenanKhauto/zero-shot-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KenanKhauto/zero-shot-learn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ctrTitle"/>
          </p:nvPr>
        </p:nvSpPr>
        <p:spPr>
          <a:xfrm>
            <a:off x="2453635" y="810326"/>
            <a:ext cx="4236737" cy="662041"/>
          </a:xfrm>
          <a:noFill/>
          <a:ln w="9525" algn="ctr">
            <a:noFill/>
            <a:miter lim="800000"/>
            <a:headEnd/>
            <a:tailEnd/>
          </a:ln>
          <a:effectLst/>
        </p:spPr>
        <p:txBody>
          <a:bodyPr vert="horz" wrap="none" lIns="0" tIns="0" rIns="0" bIns="0" numCol="1" anchor="ctr" anchorCtr="0" compatLnSpc="1">
            <a:prstTxWarp prst="textNoShape">
              <a:avLst/>
            </a:prstTxWarp>
            <a:spAutoFit/>
          </a:bodyPr>
          <a:lstStyle/>
          <a:p>
            <a:pPr defTabSz="914400">
              <a:lnSpc>
                <a:spcPct val="130000"/>
              </a:lnSpc>
              <a:spcBef>
                <a:spcPts val="0"/>
              </a:spcBef>
              <a:buClr>
                <a:srgbClr val="66FFFF"/>
              </a:buClr>
              <a:buSzPct val="85000"/>
            </a:pPr>
            <a:r>
              <a:rPr lang="en-US" sz="3600" i="0" dirty="0">
                <a:latin typeface="Calibri" pitchFamily="34" charset="0"/>
              </a:rPr>
              <a:t>S</a:t>
            </a:r>
            <a:r>
              <a:rPr lang="de-DE" sz="3600" i="0" dirty="0">
                <a:latin typeface="Calibri" pitchFamily="34" charset="0"/>
              </a:rPr>
              <a:t>eminar Text Analytics</a:t>
            </a:r>
            <a:endParaRPr lang="de-DE" sz="3600" i="0" dirty="0">
              <a:solidFill>
                <a:schemeClr val="tx1"/>
              </a:solidFill>
              <a:latin typeface="Calibri" pitchFamily="34" charset="0"/>
            </a:endParaRPr>
          </a:p>
        </p:txBody>
      </p:sp>
      <p:sp>
        <p:nvSpPr>
          <p:cNvPr id="4098" name="Rectangle 2"/>
          <p:cNvSpPr>
            <a:spLocks noGrp="1" noChangeArrowheads="1"/>
          </p:cNvSpPr>
          <p:nvPr>
            <p:ph type="subTitle" idx="1"/>
          </p:nvPr>
        </p:nvSpPr>
        <p:spPr>
          <a:xfrm>
            <a:off x="1655002" y="4939678"/>
            <a:ext cx="5833996" cy="1107996"/>
          </a:xfrm>
          <a:noFill/>
        </p:spPr>
        <p:txBody>
          <a:bodyPr wrap="square" anchor="ctr" anchorCtr="1">
            <a:spAutoFit/>
          </a:bodyPr>
          <a:lstStyle/>
          <a:p>
            <a:pPr lvl="0" eaLnBrk="1" hangingPunct="1">
              <a:spcBef>
                <a:spcPts val="0"/>
              </a:spcBef>
              <a:defRPr/>
            </a:pPr>
            <a:r>
              <a:rPr lang="en-US" sz="3600" dirty="0">
                <a:solidFill>
                  <a:srgbClr val="000000"/>
                </a:solidFill>
                <a:latin typeface="Calibri" pitchFamily="34" charset="0"/>
              </a:rPr>
              <a:t>Goethe-Universität Frankfurt</a:t>
            </a:r>
          </a:p>
          <a:p>
            <a:pPr lvl="0" eaLnBrk="1" hangingPunct="1">
              <a:spcBef>
                <a:spcPts val="0"/>
              </a:spcBef>
              <a:defRPr/>
            </a:pPr>
            <a:r>
              <a:rPr lang="en-US" sz="3600" dirty="0">
                <a:solidFill>
                  <a:srgbClr val="000000"/>
                </a:solidFill>
                <a:latin typeface="Calibri" pitchFamily="34" charset="0"/>
              </a:rPr>
              <a:t>Kenan Khauto</a:t>
            </a:r>
          </a:p>
        </p:txBody>
      </p:sp>
      <p:sp>
        <p:nvSpPr>
          <p:cNvPr id="4" name="Rechteck 3"/>
          <p:cNvSpPr/>
          <p:nvPr/>
        </p:nvSpPr>
        <p:spPr>
          <a:xfrm>
            <a:off x="555804" y="2546503"/>
            <a:ext cx="8032392" cy="1107996"/>
          </a:xfrm>
          <a:prstGeom prst="rect">
            <a:avLst/>
          </a:prstGeom>
        </p:spPr>
        <p:txBody>
          <a:bodyPr wrap="none" lIns="0" tIns="0" rIns="0" bIns="0" anchor="ctr" anchorCtr="1">
            <a:spAutoFit/>
          </a:bodyPr>
          <a:lstStyle/>
          <a:p>
            <a:r>
              <a:rPr lang="de-DE" sz="7200" dirty="0">
                <a:latin typeface="Calibri" pitchFamily="34" charset="0"/>
              </a:rPr>
              <a:t>Image Understanding</a:t>
            </a:r>
          </a:p>
        </p:txBody>
      </p:sp>
      <p:sp>
        <p:nvSpPr>
          <p:cNvPr id="3" name="TextBox 2">
            <a:extLst>
              <a:ext uri="{FF2B5EF4-FFF2-40B4-BE49-F238E27FC236}">
                <a16:creationId xmlns:a16="http://schemas.microsoft.com/office/drawing/2014/main" id="{AEDC3F38-0531-B38F-200A-5299BABC4E8F}"/>
              </a:ext>
            </a:extLst>
          </p:cNvPr>
          <p:cNvSpPr txBox="1"/>
          <p:nvPr/>
        </p:nvSpPr>
        <p:spPr>
          <a:xfrm>
            <a:off x="2286000" y="3898226"/>
            <a:ext cx="4572000" cy="830997"/>
          </a:xfrm>
          <a:prstGeom prst="rect">
            <a:avLst/>
          </a:prstGeom>
          <a:noFill/>
        </p:spPr>
        <p:txBody>
          <a:bodyPr wrap="square">
            <a:spAutoFit/>
          </a:bodyPr>
          <a:lstStyle/>
          <a:p>
            <a:r>
              <a:rPr lang="de-DE" sz="2400" b="1" dirty="0">
                <a:highlight>
                  <a:srgbClr val="FFFFFF"/>
                </a:highlight>
                <a:latin typeface="Calibri" panose="020F0502020204030204" pitchFamily="34" charset="0"/>
                <a:ea typeface="Calibri" panose="020F0502020204030204" pitchFamily="34" charset="0"/>
                <a:cs typeface="Calibri" panose="020F0502020204030204" pitchFamily="34" charset="0"/>
              </a:rPr>
              <a:t>Lernen visueller Konzepte bei Inferieren ohne fine-tuning</a:t>
            </a:r>
            <a:endParaRPr lang="de-D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091194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F9A8D-FC02-00A0-880F-041F7E47D6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F6DFEB3-97C2-71B4-83C6-A1CECBDF0BFC}"/>
              </a:ext>
            </a:extLst>
          </p:cNvPr>
          <p:cNvSpPr>
            <a:spLocks noGrp="1"/>
          </p:cNvSpPr>
          <p:nvPr>
            <p:ph type="title"/>
          </p:nvPr>
        </p:nvSpPr>
        <p:spPr/>
        <p:txBody>
          <a:bodyPr/>
          <a:lstStyle/>
          <a:p>
            <a:r>
              <a:rPr lang="de-DE" dirty="0"/>
              <a:t>Analyse von CLIP</a:t>
            </a:r>
          </a:p>
        </p:txBody>
      </p:sp>
      <p:sp>
        <p:nvSpPr>
          <p:cNvPr id="3" name="Inhaltsplatzhalter 2">
            <a:extLst>
              <a:ext uri="{FF2B5EF4-FFF2-40B4-BE49-F238E27FC236}">
                <a16:creationId xmlns:a16="http://schemas.microsoft.com/office/drawing/2014/main" id="{DF5525EA-AB75-86E5-DC00-CD75CCAA42A6}"/>
              </a:ext>
            </a:extLst>
          </p:cNvPr>
          <p:cNvSpPr>
            <a:spLocks noGrp="1"/>
          </p:cNvSpPr>
          <p:nvPr>
            <p:ph idx="1"/>
          </p:nvPr>
        </p:nvSpPr>
        <p:spPr>
          <a:xfrm>
            <a:off x="0" y="720000"/>
            <a:ext cx="9144000" cy="430887"/>
          </a:xfrm>
        </p:spPr>
        <p:txBody>
          <a:bodyPr/>
          <a:lstStyle/>
          <a:p>
            <a:pPr>
              <a:buNone/>
            </a:pPr>
            <a:r>
              <a:rPr lang="de-DE" sz="2800" dirty="0">
                <a:solidFill>
                  <a:srgbClr val="008000"/>
                </a:solidFill>
              </a:rPr>
              <a:t>Architektur </a:t>
            </a:r>
            <a:r>
              <a:rPr lang="de-DE" sz="2000" dirty="0">
                <a:solidFill>
                  <a:srgbClr val="009AE0"/>
                </a:solidFill>
              </a:rPr>
              <a:t>(Radford u. a. 2021, S 2)</a:t>
            </a:r>
          </a:p>
        </p:txBody>
      </p:sp>
      <p:grpSp>
        <p:nvGrpSpPr>
          <p:cNvPr id="7" name="Group 6">
            <a:extLst>
              <a:ext uri="{FF2B5EF4-FFF2-40B4-BE49-F238E27FC236}">
                <a16:creationId xmlns:a16="http://schemas.microsoft.com/office/drawing/2014/main" id="{6A9F1217-9D45-D4FB-8A5C-DD133DB9F6C9}"/>
              </a:ext>
            </a:extLst>
          </p:cNvPr>
          <p:cNvGrpSpPr/>
          <p:nvPr/>
        </p:nvGrpSpPr>
        <p:grpSpPr>
          <a:xfrm>
            <a:off x="906904" y="1910443"/>
            <a:ext cx="7210269" cy="3037113"/>
            <a:chOff x="966865" y="1700257"/>
            <a:chExt cx="7210269" cy="3037113"/>
          </a:xfrm>
        </p:grpSpPr>
        <p:pic>
          <p:nvPicPr>
            <p:cNvPr id="5" name="Picture 4" descr="A diagram of a diagram&#10;&#10;Description automatically generated with medium confidence">
              <a:extLst>
                <a:ext uri="{FF2B5EF4-FFF2-40B4-BE49-F238E27FC236}">
                  <a16:creationId xmlns:a16="http://schemas.microsoft.com/office/drawing/2014/main" id="{119F5DF7-FE58-4A32-7508-6BE6D347B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65" y="1700257"/>
              <a:ext cx="7210269" cy="2619931"/>
            </a:xfrm>
            <a:prstGeom prst="rect">
              <a:avLst/>
            </a:prstGeom>
          </p:spPr>
        </p:pic>
        <p:sp>
          <p:nvSpPr>
            <p:cNvPr id="6" name="TextBox 5">
              <a:extLst>
                <a:ext uri="{FF2B5EF4-FFF2-40B4-BE49-F238E27FC236}">
                  <a16:creationId xmlns:a16="http://schemas.microsoft.com/office/drawing/2014/main" id="{BF431867-58E5-D527-9EEC-CAFA6694646D}"/>
                </a:ext>
              </a:extLst>
            </p:cNvPr>
            <p:cNvSpPr txBox="1"/>
            <p:nvPr/>
          </p:nvSpPr>
          <p:spPr>
            <a:xfrm>
              <a:off x="2229786" y="4429593"/>
              <a:ext cx="4684426" cy="307777"/>
            </a:xfrm>
            <a:prstGeom prst="rect">
              <a:avLst/>
            </a:prstGeom>
            <a:noFill/>
          </p:spPr>
          <p:txBody>
            <a:bodyPr wrap="square" rtlCol="0">
              <a:spAutoFit/>
            </a:bodyPr>
            <a:lstStyle/>
            <a:p>
              <a:r>
                <a:rPr lang="en-US" sz="1400" dirty="0"/>
                <a:t>CLIP, Bild von </a:t>
              </a:r>
              <a:r>
                <a:rPr lang="de-DE" sz="1400" dirty="0">
                  <a:solidFill>
                    <a:srgbClr val="009AE0"/>
                  </a:solidFill>
                </a:rPr>
                <a:t>(Radford u. a. 2021, S 2)</a:t>
              </a:r>
              <a:endParaRPr lang="de-DE" sz="1400" dirty="0"/>
            </a:p>
          </p:txBody>
        </p:sp>
      </p:grpSp>
    </p:spTree>
    <p:extLst>
      <p:ext uri="{BB962C8B-B14F-4D97-AF65-F5344CB8AC3E}">
        <p14:creationId xmlns:p14="http://schemas.microsoft.com/office/powerpoint/2010/main" val="242612497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Text-Encoder </a:t>
            </a:r>
            <a:r>
              <a:rPr lang="de-DE" sz="2000" dirty="0">
                <a:solidFill>
                  <a:srgbClr val="009AE0"/>
                </a:solidFill>
              </a:rPr>
              <a:t>(Vaswani u. a. 2017) </a:t>
            </a:r>
          </a:p>
        </p:txBody>
      </p:sp>
      <p:sp>
        <p:nvSpPr>
          <p:cNvPr id="4" name="TextBox 3">
            <a:extLst>
              <a:ext uri="{FF2B5EF4-FFF2-40B4-BE49-F238E27FC236}">
                <a16:creationId xmlns:a16="http://schemas.microsoft.com/office/drawing/2014/main" id="{2FF92A54-0802-A809-ECE8-B868F673C0BE}"/>
              </a:ext>
            </a:extLst>
          </p:cNvPr>
          <p:cNvSpPr txBox="1"/>
          <p:nvPr/>
        </p:nvSpPr>
        <p:spPr>
          <a:xfrm>
            <a:off x="682052" y="1663908"/>
            <a:ext cx="4636708" cy="4832092"/>
          </a:xfrm>
          <a:prstGeom prst="rect">
            <a:avLst/>
          </a:prstGeom>
          <a:noFill/>
        </p:spPr>
        <p:txBody>
          <a:bodyPr wrap="square" rtlCol="0">
            <a:spAutoFit/>
          </a:bodyPr>
          <a:lstStyle/>
          <a:p>
            <a:pPr marL="342900" indent="-342900" algn="l">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Der Text-Encoder in CLIP </a:t>
            </a:r>
            <a:r>
              <a:rPr lang="en-US" dirty="0" err="1">
                <a:latin typeface="Calibri" panose="020F0502020204030204" pitchFamily="34" charset="0"/>
                <a:ea typeface="Calibri" panose="020F0502020204030204" pitchFamily="34" charset="0"/>
                <a:cs typeface="Calibri" panose="020F0502020204030204" pitchFamily="34" charset="0"/>
              </a:rPr>
              <a:t>basiert</a:t>
            </a:r>
            <a:r>
              <a:rPr lang="en-US" dirty="0">
                <a:latin typeface="Calibri" panose="020F0502020204030204" pitchFamily="34" charset="0"/>
                <a:ea typeface="Calibri" panose="020F0502020204030204" pitchFamily="34" charset="0"/>
                <a:cs typeface="Calibri" panose="020F0502020204030204" pitchFamily="34" charset="0"/>
              </a:rPr>
              <a:t> auf </a:t>
            </a:r>
            <a:r>
              <a:rPr lang="en-US" dirty="0" err="1">
                <a:latin typeface="Calibri" panose="020F0502020204030204" pitchFamily="34" charset="0"/>
                <a:ea typeface="Calibri" panose="020F0502020204030204" pitchFamily="34" charset="0"/>
                <a:cs typeface="Calibri" panose="020F0502020204030204" pitchFamily="34" charset="0"/>
              </a:rPr>
              <a:t>einer</a:t>
            </a:r>
            <a:r>
              <a:rPr lang="en-US" dirty="0">
                <a:latin typeface="Calibri" panose="020F0502020204030204" pitchFamily="34" charset="0"/>
                <a:ea typeface="Calibri" panose="020F0502020204030204" pitchFamily="34" charset="0"/>
                <a:cs typeface="Calibri" panose="020F0502020204030204" pitchFamily="34" charset="0"/>
              </a:rPr>
              <a:t> Transformer-</a:t>
            </a:r>
            <a:r>
              <a:rPr lang="en-US" dirty="0" err="1">
                <a:latin typeface="Calibri" panose="020F0502020204030204" pitchFamily="34" charset="0"/>
                <a:ea typeface="Calibri" panose="020F0502020204030204" pitchFamily="34" charset="0"/>
                <a:cs typeface="Calibri" panose="020F0502020204030204" pitchFamily="34" charset="0"/>
              </a:rPr>
              <a:t>Architektur</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Jedes</a:t>
            </a:r>
            <a:r>
              <a:rPr lang="en-US" dirty="0">
                <a:latin typeface="Calibri" panose="020F0502020204030204" pitchFamily="34" charset="0"/>
                <a:ea typeface="Calibri" panose="020F0502020204030204" pitchFamily="34" charset="0"/>
                <a:cs typeface="Calibri" panose="020F0502020204030204" pitchFamily="34" charset="0"/>
              </a:rPr>
              <a:t> Wort </a:t>
            </a:r>
            <a:r>
              <a:rPr lang="en-US" dirty="0" err="1">
                <a:latin typeface="Calibri" panose="020F0502020204030204" pitchFamily="34" charset="0"/>
                <a:ea typeface="Calibri" panose="020F0502020204030204" pitchFamily="34" charset="0"/>
                <a:cs typeface="Calibri" panose="020F0502020204030204" pitchFamily="34" charset="0"/>
              </a:rPr>
              <a:t>im</a:t>
            </a:r>
            <a:r>
              <a:rPr lang="en-US" dirty="0">
                <a:latin typeface="Calibri" panose="020F0502020204030204" pitchFamily="34" charset="0"/>
                <a:ea typeface="Calibri" panose="020F0502020204030204" pitchFamily="34" charset="0"/>
                <a:cs typeface="Calibri" panose="020F0502020204030204" pitchFamily="34" charset="0"/>
              </a:rPr>
              <a:t> Text </a:t>
            </a:r>
            <a:r>
              <a:rPr lang="en-US" dirty="0" err="1">
                <a:latin typeface="Calibri" panose="020F0502020204030204" pitchFamily="34" charset="0"/>
                <a:ea typeface="Calibri" panose="020F0502020204030204" pitchFamily="34" charset="0"/>
                <a:cs typeface="Calibri" panose="020F0502020204030204" pitchFamily="34" charset="0"/>
              </a:rPr>
              <a:t>wird</a:t>
            </a:r>
            <a:r>
              <a:rPr lang="en-US" dirty="0">
                <a:latin typeface="Calibri" panose="020F0502020204030204" pitchFamily="34" charset="0"/>
                <a:ea typeface="Calibri" panose="020F0502020204030204" pitchFamily="34" charset="0"/>
                <a:cs typeface="Calibri" panose="020F0502020204030204" pitchFamily="34" charset="0"/>
              </a:rPr>
              <a:t> in </a:t>
            </a:r>
            <a:r>
              <a:rPr lang="en-US" dirty="0" err="1">
                <a:latin typeface="Calibri" panose="020F0502020204030204" pitchFamily="34" charset="0"/>
                <a:ea typeface="Calibri" panose="020F0502020204030204" pitchFamily="34" charset="0"/>
                <a:cs typeface="Calibri" panose="020F0502020204030204" pitchFamily="34" charset="0"/>
              </a:rPr>
              <a:t>eine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Vektordarstellung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umgewandelt</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Mit self-attention </a:t>
            </a:r>
            <a:r>
              <a:rPr lang="en-US" dirty="0" err="1">
                <a:latin typeface="Calibri" panose="020F0502020204030204" pitchFamily="34" charset="0"/>
                <a:ea typeface="Calibri" panose="020F0502020204030204" pitchFamily="34" charset="0"/>
                <a:cs typeface="Calibri" panose="020F0502020204030204" pitchFamily="34" charset="0"/>
              </a:rPr>
              <a:t>wird</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Bedeutung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jedes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Wortes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Kontext</a:t>
            </a:r>
            <a:r>
              <a:rPr lang="en-US" dirty="0">
                <a:latin typeface="Calibri" panose="020F0502020204030204" pitchFamily="34" charset="0"/>
                <a:ea typeface="Calibri" panose="020F0502020204030204" pitchFamily="34" charset="0"/>
                <a:cs typeface="Calibri" panose="020F0502020204030204" pitchFamily="34" charset="0"/>
              </a:rPr>
              <a:t> des </a:t>
            </a:r>
            <a:r>
              <a:rPr lang="en-US" dirty="0" err="1">
                <a:latin typeface="Calibri" panose="020F0502020204030204" pitchFamily="34" charset="0"/>
                <a:ea typeface="Calibri" panose="020F0502020204030204" pitchFamily="34" charset="0"/>
                <a:cs typeface="Calibri" panose="020F0502020204030204" pitchFamily="34" charset="0"/>
              </a:rPr>
              <a:t>gesamten</a:t>
            </a:r>
            <a:r>
              <a:rPr lang="en-US" dirty="0">
                <a:latin typeface="Calibri" panose="020F0502020204030204" pitchFamily="34" charset="0"/>
                <a:ea typeface="Calibri" panose="020F0502020204030204" pitchFamily="34" charset="0"/>
                <a:cs typeface="Calibri" panose="020F0502020204030204" pitchFamily="34" charset="0"/>
              </a:rPr>
              <a:t> Text </a:t>
            </a:r>
            <a:r>
              <a:rPr lang="en-US" dirty="0" err="1">
                <a:latin typeface="Calibri" panose="020F0502020204030204" pitchFamily="34" charset="0"/>
                <a:ea typeface="Calibri" panose="020F0502020204030204" pitchFamily="34" charset="0"/>
                <a:cs typeface="Calibri" panose="020F0502020204030204" pitchFamily="34" charset="0"/>
              </a:rPr>
              <a:t>verstanden</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b="1" dirty="0" err="1">
                <a:latin typeface="Calibri" panose="020F0502020204030204" pitchFamily="34" charset="0"/>
                <a:ea typeface="Calibri" panose="020F0502020204030204" pitchFamily="34" charset="0"/>
                <a:cs typeface="Calibri" panose="020F0502020204030204" pitchFamily="34" charset="0"/>
              </a:rPr>
              <a:t>Ziel</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Darstellung</a:t>
            </a:r>
            <a:r>
              <a:rPr lang="en-US" dirty="0">
                <a:latin typeface="Calibri" panose="020F0502020204030204" pitchFamily="34" charset="0"/>
                <a:ea typeface="Calibri" panose="020F0502020204030204" pitchFamily="34" charset="0"/>
                <a:cs typeface="Calibri" panose="020F0502020204030204" pitchFamily="34" charset="0"/>
              </a:rPr>
              <a:t> des </a:t>
            </a:r>
            <a:r>
              <a:rPr lang="en-US" dirty="0" err="1">
                <a:latin typeface="Calibri" panose="020F0502020204030204" pitchFamily="34" charset="0"/>
                <a:ea typeface="Calibri" panose="020F0502020204030204" pitchFamily="34" charset="0"/>
                <a:cs typeface="Calibri" panose="020F0502020204030204" pitchFamily="34" charset="0"/>
              </a:rPr>
              <a:t>Textes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erzeugen</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dessen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semantischen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Inhalt</a:t>
            </a:r>
            <a:r>
              <a:rPr lang="en-US" dirty="0">
                <a:latin typeface="Calibri" panose="020F0502020204030204" pitchFamily="34" charset="0"/>
                <a:ea typeface="Calibri" panose="020F0502020204030204" pitchFamily="34" charset="0"/>
                <a:cs typeface="Calibri" panose="020F0502020204030204" pitchFamily="34" charset="0"/>
              </a:rPr>
              <a:t> in </a:t>
            </a:r>
            <a:r>
              <a:rPr lang="en-US" dirty="0" err="1">
                <a:latin typeface="Calibri" panose="020F0502020204030204" pitchFamily="34" charset="0"/>
                <a:ea typeface="Calibri" panose="020F0502020204030204" pitchFamily="34" charset="0"/>
                <a:cs typeface="Calibri" panose="020F0502020204030204" pitchFamily="34" charset="0"/>
              </a:rPr>
              <a:t>Bezug</a:t>
            </a:r>
            <a:r>
              <a:rPr lang="en-US" dirty="0">
                <a:latin typeface="Calibri" panose="020F0502020204030204" pitchFamily="34" charset="0"/>
                <a:ea typeface="Calibri" panose="020F0502020204030204" pitchFamily="34" charset="0"/>
                <a:cs typeface="Calibri" panose="020F0502020204030204" pitchFamily="34" charset="0"/>
              </a:rPr>
              <a:t> auf </a:t>
            </a:r>
            <a:r>
              <a:rPr lang="en-US" dirty="0" err="1">
                <a:latin typeface="Calibri" panose="020F0502020204030204" pitchFamily="34" charset="0"/>
                <a:ea typeface="Calibri" panose="020F0502020204030204" pitchFamily="34" charset="0"/>
                <a:cs typeface="Calibri" panose="020F0502020204030204" pitchFamily="34" charset="0"/>
              </a:rPr>
              <a:t>mögliche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Bildinhalte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wiederspieglt</a:t>
            </a:r>
            <a:r>
              <a:rPr lang="en-US" dirty="0">
                <a:latin typeface="Calibri" panose="020F0502020204030204" pitchFamily="34" charset="0"/>
                <a:ea typeface="Calibri" panose="020F0502020204030204" pitchFamily="34" charset="0"/>
                <a:cs typeface="Calibri" panose="020F0502020204030204" pitchFamily="34" charset="0"/>
              </a:rPr>
              <a:t>.</a:t>
            </a:r>
          </a:p>
          <a:p>
            <a:pPr algn="l"/>
            <a:r>
              <a:rPr lang="en-US" dirty="0"/>
              <a:t>	</a:t>
            </a:r>
            <a:endParaRPr lang="de-DE" dirty="0"/>
          </a:p>
        </p:txBody>
      </p:sp>
      <p:pic>
        <p:nvPicPr>
          <p:cNvPr id="8" name="Picture 7">
            <a:extLst>
              <a:ext uri="{FF2B5EF4-FFF2-40B4-BE49-F238E27FC236}">
                <a16:creationId xmlns:a16="http://schemas.microsoft.com/office/drawing/2014/main" id="{BF9DE5E2-E6EA-AF44-A994-DB3E0DA73663}"/>
              </a:ext>
            </a:extLst>
          </p:cNvPr>
          <p:cNvPicPr>
            <a:picLocks noChangeAspect="1"/>
          </p:cNvPicPr>
          <p:nvPr/>
        </p:nvPicPr>
        <p:blipFill>
          <a:blip r:embed="rId2"/>
          <a:stretch>
            <a:fillRect/>
          </a:stretch>
        </p:blipFill>
        <p:spPr>
          <a:xfrm>
            <a:off x="5096964" y="2247933"/>
            <a:ext cx="4047036" cy="1379187"/>
          </a:xfrm>
          <a:prstGeom prst="rect">
            <a:avLst/>
          </a:prstGeom>
        </p:spPr>
      </p:pic>
    </p:spTree>
    <p:extLst>
      <p:ext uri="{BB962C8B-B14F-4D97-AF65-F5344CB8AC3E}">
        <p14:creationId xmlns:p14="http://schemas.microsoft.com/office/powerpoint/2010/main" val="3047045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FEBC6-2D39-8CCC-FB39-1457D350712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CFEDB4-CFAD-C310-F21E-E44905A08E89}"/>
              </a:ext>
            </a:extLst>
          </p:cNvPr>
          <p:cNvSpPr>
            <a:spLocks noGrp="1"/>
          </p:cNvSpPr>
          <p:nvPr>
            <p:ph type="title"/>
          </p:nvPr>
        </p:nvSpPr>
        <p:spPr/>
        <p:txBody>
          <a:bodyPr/>
          <a:lstStyle/>
          <a:p>
            <a:r>
              <a:rPr lang="de-DE" dirty="0"/>
              <a:t>Analyse von CLIP</a:t>
            </a:r>
          </a:p>
        </p:txBody>
      </p:sp>
      <p:sp>
        <p:nvSpPr>
          <p:cNvPr id="3" name="Inhaltsplatzhalter 2">
            <a:extLst>
              <a:ext uri="{FF2B5EF4-FFF2-40B4-BE49-F238E27FC236}">
                <a16:creationId xmlns:a16="http://schemas.microsoft.com/office/drawing/2014/main" id="{4A57FC23-1E78-F2A7-8D7C-41FBBBF1BC87}"/>
              </a:ext>
            </a:extLst>
          </p:cNvPr>
          <p:cNvSpPr>
            <a:spLocks noGrp="1"/>
          </p:cNvSpPr>
          <p:nvPr>
            <p:ph idx="1"/>
          </p:nvPr>
        </p:nvSpPr>
        <p:spPr>
          <a:xfrm>
            <a:off x="0" y="720000"/>
            <a:ext cx="9144000" cy="430887"/>
          </a:xfrm>
        </p:spPr>
        <p:txBody>
          <a:bodyPr/>
          <a:lstStyle/>
          <a:p>
            <a:pPr>
              <a:buNone/>
            </a:pPr>
            <a:r>
              <a:rPr lang="de-DE" sz="2800" dirty="0">
                <a:solidFill>
                  <a:srgbClr val="008000"/>
                </a:solidFill>
              </a:rPr>
              <a:t>Text-Encoder </a:t>
            </a:r>
            <a:r>
              <a:rPr lang="de-DE" sz="2000" dirty="0">
                <a:solidFill>
                  <a:srgbClr val="009AE0"/>
                </a:solidFill>
              </a:rPr>
              <a:t>(Vaswani u. a. 2017) </a:t>
            </a:r>
          </a:p>
        </p:txBody>
      </p:sp>
      <p:grpSp>
        <p:nvGrpSpPr>
          <p:cNvPr id="5" name="Group 4">
            <a:extLst>
              <a:ext uri="{FF2B5EF4-FFF2-40B4-BE49-F238E27FC236}">
                <a16:creationId xmlns:a16="http://schemas.microsoft.com/office/drawing/2014/main" id="{1D895F13-6DCD-DA4B-F4B5-D1A26E56620B}"/>
              </a:ext>
            </a:extLst>
          </p:cNvPr>
          <p:cNvGrpSpPr/>
          <p:nvPr/>
        </p:nvGrpSpPr>
        <p:grpSpPr>
          <a:xfrm>
            <a:off x="1258237" y="1302876"/>
            <a:ext cx="6627526" cy="4252248"/>
            <a:chOff x="1258237" y="1316889"/>
            <a:chExt cx="6627526" cy="4252248"/>
          </a:xfrm>
        </p:grpSpPr>
        <p:pic>
          <p:nvPicPr>
            <p:cNvPr id="6" name="Picture 5" descr="A diagram of a machine&#10;&#10;Description automatically generated">
              <a:extLst>
                <a:ext uri="{FF2B5EF4-FFF2-40B4-BE49-F238E27FC236}">
                  <a16:creationId xmlns:a16="http://schemas.microsoft.com/office/drawing/2014/main" id="{C6F83CC9-F12F-F40D-AA22-FF62C7F98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237" y="1316889"/>
              <a:ext cx="6627526" cy="3824636"/>
            </a:xfrm>
            <a:prstGeom prst="rect">
              <a:avLst/>
            </a:prstGeom>
          </p:spPr>
        </p:pic>
        <p:sp>
          <p:nvSpPr>
            <p:cNvPr id="7" name="TextBox 6">
              <a:extLst>
                <a:ext uri="{FF2B5EF4-FFF2-40B4-BE49-F238E27FC236}">
                  <a16:creationId xmlns:a16="http://schemas.microsoft.com/office/drawing/2014/main" id="{2450FAC9-E8F1-8EA8-9168-0437BC8C70CE}"/>
                </a:ext>
              </a:extLst>
            </p:cNvPr>
            <p:cNvSpPr txBox="1"/>
            <p:nvPr/>
          </p:nvSpPr>
          <p:spPr>
            <a:xfrm>
              <a:off x="1821305" y="5045917"/>
              <a:ext cx="5501390" cy="523220"/>
            </a:xfrm>
            <a:prstGeom prst="rect">
              <a:avLst/>
            </a:prstGeom>
            <a:noFill/>
          </p:spPr>
          <p:txBody>
            <a:bodyPr wrap="square" rtlCol="0">
              <a:spAutoFit/>
            </a:bodyPr>
            <a:lstStyle/>
            <a:p>
              <a:r>
                <a:rPr lang="en-US" sz="1400" dirty="0"/>
                <a:t>Transformer mit 2 Encoders, 2 Decoders und FCL, </a:t>
              </a:r>
              <a:r>
                <a:rPr lang="en-US" sz="1400" dirty="0">
                  <a:solidFill>
                    <a:srgbClr val="009AE0"/>
                  </a:solidFill>
                  <a:hlinkClick r:id="rId3">
                    <a:extLst>
                      <a:ext uri="{A12FA001-AC4F-418D-AE19-62706E023703}">
                        <ahyp:hlinkClr xmlns:ahyp="http://schemas.microsoft.com/office/drawing/2018/hyperlinkcolor" val="tx"/>
                      </a:ext>
                    </a:extLst>
                  </a:hlinkClick>
                </a:rPr>
                <a:t>https://jalammar.github.io/illustrated-transformer/</a:t>
              </a:r>
              <a:endParaRPr lang="de-DE" sz="1400" dirty="0">
                <a:solidFill>
                  <a:srgbClr val="009AE0"/>
                </a:solidFill>
              </a:endParaRPr>
            </a:p>
          </p:txBody>
        </p:sp>
      </p:grpSp>
    </p:spTree>
    <p:extLst>
      <p:ext uri="{BB962C8B-B14F-4D97-AF65-F5344CB8AC3E}">
        <p14:creationId xmlns:p14="http://schemas.microsoft.com/office/powerpoint/2010/main" val="424845926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Bild-Encoder </a:t>
            </a:r>
            <a:r>
              <a:rPr lang="de-DE" sz="2000" dirty="0">
                <a:solidFill>
                  <a:srgbClr val="009AE0"/>
                </a:solidFill>
              </a:rPr>
              <a:t>(O‘Shea und Nash 2015)</a:t>
            </a:r>
          </a:p>
        </p:txBody>
      </p:sp>
      <p:sp>
        <p:nvSpPr>
          <p:cNvPr id="4" name="TextBox 3">
            <a:extLst>
              <a:ext uri="{FF2B5EF4-FFF2-40B4-BE49-F238E27FC236}">
                <a16:creationId xmlns:a16="http://schemas.microsoft.com/office/drawing/2014/main" id="{2FF92A54-0802-A809-ECE8-B868F673C0BE}"/>
              </a:ext>
            </a:extLst>
          </p:cNvPr>
          <p:cNvSpPr txBox="1"/>
          <p:nvPr/>
        </p:nvSpPr>
        <p:spPr>
          <a:xfrm>
            <a:off x="670611" y="1528872"/>
            <a:ext cx="4949128" cy="4832092"/>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Der Bild-Encoder ist </a:t>
            </a:r>
            <a:r>
              <a:rPr lang="en-US" dirty="0" err="1">
                <a:latin typeface="Calibri" panose="020F0502020204030204" pitchFamily="34" charset="0"/>
                <a:ea typeface="Calibri" panose="020F0502020204030204" pitchFamily="34" charset="0"/>
                <a:cs typeface="Calibri" panose="020F0502020204030204" pitchFamily="34" charset="0"/>
              </a:rPr>
              <a:t>nicht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ausschließlich</a:t>
            </a:r>
            <a:r>
              <a:rPr lang="en-US" dirty="0">
                <a:latin typeface="Calibri" panose="020F0502020204030204" pitchFamily="34" charset="0"/>
                <a:ea typeface="Calibri" panose="020F0502020204030204" pitchFamily="34" charset="0"/>
                <a:cs typeface="Calibri" panose="020F0502020204030204" pitchFamily="34" charset="0"/>
              </a:rPr>
              <a:t> auf CNN </a:t>
            </a:r>
            <a:r>
              <a:rPr lang="en-US" dirty="0" err="1">
                <a:latin typeface="Calibri" panose="020F0502020204030204" pitchFamily="34" charset="0"/>
                <a:ea typeface="Calibri" panose="020F0502020204030204" pitchFamily="34" charset="0"/>
                <a:cs typeface="Calibri" panose="020F0502020204030204" pitchFamily="34" charset="0"/>
              </a:rPr>
              <a:t>beschränkt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sondern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kann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auch</a:t>
            </a:r>
            <a:r>
              <a:rPr lang="en-US" dirty="0">
                <a:latin typeface="Calibri" panose="020F0502020204030204" pitchFamily="34" charset="0"/>
                <a:ea typeface="Calibri" panose="020F0502020204030204" pitchFamily="34" charset="0"/>
                <a:cs typeface="Calibri" panose="020F0502020204030204" pitchFamily="34" charset="0"/>
              </a:rPr>
              <a:t> Vision Transformers </a:t>
            </a:r>
            <a:r>
              <a:rPr lang="en-US" dirty="0" err="1">
                <a:latin typeface="Calibri" panose="020F0502020204030204" pitchFamily="34" charset="0"/>
                <a:ea typeface="Calibri" panose="020F0502020204030204" pitchFamily="34" charset="0"/>
                <a:cs typeface="Calibri" panose="020F0502020204030204" pitchFamily="34" charset="0"/>
              </a:rPr>
              <a:t>umfassen</a:t>
            </a:r>
            <a:r>
              <a:rPr lang="en-US" dirty="0">
                <a:latin typeface="Calibri" panose="020F0502020204030204" pitchFamily="34" charset="0"/>
                <a:ea typeface="Calibri" panose="020F0502020204030204" pitchFamily="34" charset="0"/>
                <a:cs typeface="Calibri" panose="020F0502020204030204" pitchFamily="34" charset="0"/>
              </a:rPr>
              <a:t>.</a:t>
            </a:r>
          </a:p>
          <a:p>
            <a:pPr marL="800100" lvl="1"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CNN-basierte Encoder: </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Traditionelle CNN-Architekturen</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Effektiv in der Erkennung lokaler Muster</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Wandeln das Bild in eine Vektorrepräsentation um, die die visuelle Inhalte des Bildes kodieren</a:t>
            </a:r>
          </a:p>
        </p:txBody>
      </p:sp>
      <p:grpSp>
        <p:nvGrpSpPr>
          <p:cNvPr id="8" name="Group 7">
            <a:extLst>
              <a:ext uri="{FF2B5EF4-FFF2-40B4-BE49-F238E27FC236}">
                <a16:creationId xmlns:a16="http://schemas.microsoft.com/office/drawing/2014/main" id="{60C51DF3-4128-324B-3BF5-C883680CBD3F}"/>
              </a:ext>
            </a:extLst>
          </p:cNvPr>
          <p:cNvGrpSpPr/>
          <p:nvPr/>
        </p:nvGrpSpPr>
        <p:grpSpPr>
          <a:xfrm>
            <a:off x="5455920" y="2233441"/>
            <a:ext cx="3566160" cy="2795759"/>
            <a:chOff x="5844540" y="2302021"/>
            <a:chExt cx="3083367" cy="2300459"/>
          </a:xfrm>
        </p:grpSpPr>
        <p:pic>
          <p:nvPicPr>
            <p:cNvPr id="5" name="Picture 4">
              <a:extLst>
                <a:ext uri="{FF2B5EF4-FFF2-40B4-BE49-F238E27FC236}">
                  <a16:creationId xmlns:a16="http://schemas.microsoft.com/office/drawing/2014/main" id="{C66E6C5A-8E50-954D-FD8C-F37EC95B7659}"/>
                </a:ext>
              </a:extLst>
            </p:cNvPr>
            <p:cNvPicPr>
              <a:picLocks noChangeAspect="1"/>
            </p:cNvPicPr>
            <p:nvPr/>
          </p:nvPicPr>
          <p:blipFill>
            <a:blip r:embed="rId2"/>
            <a:stretch>
              <a:fillRect/>
            </a:stretch>
          </p:blipFill>
          <p:spPr>
            <a:xfrm>
              <a:off x="5844540" y="2302021"/>
              <a:ext cx="3083367" cy="1050779"/>
            </a:xfrm>
            <a:prstGeom prst="rect">
              <a:avLst/>
            </a:prstGeom>
          </p:spPr>
        </p:pic>
        <p:pic>
          <p:nvPicPr>
            <p:cNvPr id="7" name="Picture 6">
              <a:extLst>
                <a:ext uri="{FF2B5EF4-FFF2-40B4-BE49-F238E27FC236}">
                  <a16:creationId xmlns:a16="http://schemas.microsoft.com/office/drawing/2014/main" id="{6DDFF697-D7AF-A227-6896-75AB75CCE315}"/>
                </a:ext>
              </a:extLst>
            </p:cNvPr>
            <p:cNvPicPr>
              <a:picLocks noChangeAspect="1"/>
            </p:cNvPicPr>
            <p:nvPr/>
          </p:nvPicPr>
          <p:blipFill>
            <a:blip r:embed="rId3"/>
            <a:stretch>
              <a:fillRect/>
            </a:stretch>
          </p:blipFill>
          <p:spPr>
            <a:xfrm>
              <a:off x="5986181" y="3429000"/>
              <a:ext cx="1705782" cy="1173480"/>
            </a:xfrm>
            <a:prstGeom prst="rect">
              <a:avLst/>
            </a:prstGeom>
          </p:spPr>
        </p:pic>
      </p:grpSp>
    </p:spTree>
    <p:extLst>
      <p:ext uri="{BB962C8B-B14F-4D97-AF65-F5344CB8AC3E}">
        <p14:creationId xmlns:p14="http://schemas.microsoft.com/office/powerpoint/2010/main" val="3882301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01F3-8BA8-2040-79A7-5F0BFC4814A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4CC875-4287-7EC9-6196-E6DA71252D05}"/>
              </a:ext>
            </a:extLst>
          </p:cNvPr>
          <p:cNvSpPr>
            <a:spLocks noGrp="1"/>
          </p:cNvSpPr>
          <p:nvPr>
            <p:ph type="title"/>
          </p:nvPr>
        </p:nvSpPr>
        <p:spPr/>
        <p:txBody>
          <a:bodyPr/>
          <a:lstStyle/>
          <a:p>
            <a:r>
              <a:rPr lang="de-DE" dirty="0"/>
              <a:t>Analyse von CLIP</a:t>
            </a:r>
          </a:p>
        </p:txBody>
      </p:sp>
      <p:sp>
        <p:nvSpPr>
          <p:cNvPr id="3" name="Inhaltsplatzhalter 2">
            <a:extLst>
              <a:ext uri="{FF2B5EF4-FFF2-40B4-BE49-F238E27FC236}">
                <a16:creationId xmlns:a16="http://schemas.microsoft.com/office/drawing/2014/main" id="{6F9DC295-ABC6-9344-B2A9-289D254CD2A7}"/>
              </a:ext>
            </a:extLst>
          </p:cNvPr>
          <p:cNvSpPr>
            <a:spLocks noGrp="1"/>
          </p:cNvSpPr>
          <p:nvPr>
            <p:ph idx="1"/>
          </p:nvPr>
        </p:nvSpPr>
        <p:spPr>
          <a:xfrm>
            <a:off x="0" y="720000"/>
            <a:ext cx="9144000" cy="430887"/>
          </a:xfrm>
        </p:spPr>
        <p:txBody>
          <a:bodyPr/>
          <a:lstStyle/>
          <a:p>
            <a:pPr>
              <a:buNone/>
            </a:pPr>
            <a:r>
              <a:rPr lang="de-DE" sz="2800" dirty="0">
                <a:solidFill>
                  <a:srgbClr val="008000"/>
                </a:solidFill>
              </a:rPr>
              <a:t>Bild-Encoder </a:t>
            </a:r>
            <a:r>
              <a:rPr lang="de-DE" sz="2000" dirty="0">
                <a:solidFill>
                  <a:srgbClr val="009AE0"/>
                </a:solidFill>
              </a:rPr>
              <a:t>(O‘Shea und Nash 2015)</a:t>
            </a:r>
          </a:p>
        </p:txBody>
      </p:sp>
      <p:grpSp>
        <p:nvGrpSpPr>
          <p:cNvPr id="5" name="Group 4">
            <a:extLst>
              <a:ext uri="{FF2B5EF4-FFF2-40B4-BE49-F238E27FC236}">
                <a16:creationId xmlns:a16="http://schemas.microsoft.com/office/drawing/2014/main" id="{8833E5CF-9B94-7532-C4F9-AF2A25C735DC}"/>
              </a:ext>
            </a:extLst>
          </p:cNvPr>
          <p:cNvGrpSpPr/>
          <p:nvPr/>
        </p:nvGrpSpPr>
        <p:grpSpPr>
          <a:xfrm>
            <a:off x="1550995" y="1543434"/>
            <a:ext cx="6042009" cy="3771131"/>
            <a:chOff x="1264724" y="1527891"/>
            <a:chExt cx="6614551" cy="3915788"/>
          </a:xfrm>
        </p:grpSpPr>
        <p:pic>
          <p:nvPicPr>
            <p:cNvPr id="6" name="Picture 5" descr="A diagram of a network diagram&#10;&#10;Description automatically generated">
              <a:extLst>
                <a:ext uri="{FF2B5EF4-FFF2-40B4-BE49-F238E27FC236}">
                  <a16:creationId xmlns:a16="http://schemas.microsoft.com/office/drawing/2014/main" id="{886C94D6-42B8-1B7F-7213-020311A18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724" y="1527891"/>
              <a:ext cx="6614551" cy="3538784"/>
            </a:xfrm>
            <a:prstGeom prst="rect">
              <a:avLst/>
            </a:prstGeom>
          </p:spPr>
        </p:pic>
        <p:sp>
          <p:nvSpPr>
            <p:cNvPr id="7" name="TextBox 6">
              <a:extLst>
                <a:ext uri="{FF2B5EF4-FFF2-40B4-BE49-F238E27FC236}">
                  <a16:creationId xmlns:a16="http://schemas.microsoft.com/office/drawing/2014/main" id="{5C1E1201-1F9E-0FC2-966D-4268C056CA36}"/>
                </a:ext>
              </a:extLst>
            </p:cNvPr>
            <p:cNvSpPr txBox="1"/>
            <p:nvPr/>
          </p:nvSpPr>
          <p:spPr>
            <a:xfrm>
              <a:off x="1918740" y="4705015"/>
              <a:ext cx="4954249" cy="738664"/>
            </a:xfrm>
            <a:prstGeom prst="rect">
              <a:avLst/>
            </a:prstGeom>
            <a:noFill/>
          </p:spPr>
          <p:txBody>
            <a:bodyPr wrap="square" rtlCol="0">
              <a:spAutoFit/>
            </a:bodyPr>
            <a:lstStyle/>
            <a:p>
              <a:r>
                <a:rPr lang="en-US" sz="1400" dirty="0"/>
                <a:t>Convolutional neural network (CNN), </a:t>
              </a:r>
              <a:r>
                <a:rPr lang="en-US" sz="1400" dirty="0">
                  <a:solidFill>
                    <a:srgbClr val="009AE0"/>
                  </a:solidFill>
                  <a:hlinkClick r:id="rId3">
                    <a:extLst>
                      <a:ext uri="{A12FA001-AC4F-418D-AE19-62706E023703}">
                        <ahyp:hlinkClr xmlns:ahyp="http://schemas.microsoft.com/office/drawing/2018/hyperlinkcolor" val="tx"/>
                      </a:ext>
                    </a:extLst>
                  </a:hlinkClick>
                </a:rPr>
                <a:t>https://paperswithcode.com/methods/category/convolutional-neural-networks</a:t>
              </a:r>
              <a:endParaRPr lang="de-DE" sz="1400" dirty="0">
                <a:solidFill>
                  <a:srgbClr val="009AE0"/>
                </a:solidFill>
              </a:endParaRPr>
            </a:p>
          </p:txBody>
        </p:sp>
      </p:grpSp>
    </p:spTree>
    <p:extLst>
      <p:ext uri="{BB962C8B-B14F-4D97-AF65-F5344CB8AC3E}">
        <p14:creationId xmlns:p14="http://schemas.microsoft.com/office/powerpoint/2010/main" val="8880493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Bild-Encoder </a:t>
            </a:r>
            <a:r>
              <a:rPr lang="de-DE" sz="2000" dirty="0">
                <a:solidFill>
                  <a:srgbClr val="009AE0"/>
                </a:solidFill>
              </a:rPr>
              <a:t>(Dosovitskiy u. a. 2020)</a:t>
            </a:r>
          </a:p>
        </p:txBody>
      </p:sp>
      <p:sp>
        <p:nvSpPr>
          <p:cNvPr id="4" name="TextBox 3">
            <a:extLst>
              <a:ext uri="{FF2B5EF4-FFF2-40B4-BE49-F238E27FC236}">
                <a16:creationId xmlns:a16="http://schemas.microsoft.com/office/drawing/2014/main" id="{2FF92A54-0802-A809-ECE8-B868F673C0BE}"/>
              </a:ext>
            </a:extLst>
          </p:cNvPr>
          <p:cNvSpPr txBox="1"/>
          <p:nvPr/>
        </p:nvSpPr>
        <p:spPr>
          <a:xfrm>
            <a:off x="614596" y="1454046"/>
            <a:ext cx="4976735" cy="5170646"/>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Der Bild-Encoder ist </a:t>
            </a:r>
            <a:r>
              <a:rPr lang="en-US" dirty="0" err="1">
                <a:latin typeface="Calibri" panose="020F0502020204030204" pitchFamily="34" charset="0"/>
                <a:ea typeface="Calibri" panose="020F0502020204030204" pitchFamily="34" charset="0"/>
                <a:cs typeface="Calibri" panose="020F0502020204030204" pitchFamily="34" charset="0"/>
              </a:rPr>
              <a:t>nicht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ausschließlich</a:t>
            </a:r>
            <a:r>
              <a:rPr lang="en-US" dirty="0">
                <a:latin typeface="Calibri" panose="020F0502020204030204" pitchFamily="34" charset="0"/>
                <a:ea typeface="Calibri" panose="020F0502020204030204" pitchFamily="34" charset="0"/>
                <a:cs typeface="Calibri" panose="020F0502020204030204" pitchFamily="34" charset="0"/>
              </a:rPr>
              <a:t> auf CNN </a:t>
            </a:r>
            <a:r>
              <a:rPr lang="en-US" dirty="0" err="1">
                <a:latin typeface="Calibri" panose="020F0502020204030204" pitchFamily="34" charset="0"/>
                <a:ea typeface="Calibri" panose="020F0502020204030204" pitchFamily="34" charset="0"/>
                <a:cs typeface="Calibri" panose="020F0502020204030204" pitchFamily="34" charset="0"/>
              </a:rPr>
              <a:t>beschränkt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sondern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kann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auch</a:t>
            </a:r>
            <a:r>
              <a:rPr lang="en-US" dirty="0">
                <a:latin typeface="Calibri" panose="020F0502020204030204" pitchFamily="34" charset="0"/>
                <a:ea typeface="Calibri" panose="020F0502020204030204" pitchFamily="34" charset="0"/>
                <a:cs typeface="Calibri" panose="020F0502020204030204" pitchFamily="34" charset="0"/>
              </a:rPr>
              <a:t> Vision Transformers </a:t>
            </a:r>
            <a:r>
              <a:rPr lang="en-US" dirty="0" err="1">
                <a:latin typeface="Calibri" panose="020F0502020204030204" pitchFamily="34" charset="0"/>
                <a:ea typeface="Calibri" panose="020F0502020204030204" pitchFamily="34" charset="0"/>
                <a:cs typeface="Calibri" panose="020F0502020204030204" pitchFamily="34" charset="0"/>
              </a:rPr>
              <a:t>umfassen</a:t>
            </a:r>
            <a:r>
              <a:rPr lang="en-US" dirty="0">
                <a:latin typeface="Calibri" panose="020F0502020204030204" pitchFamily="34" charset="0"/>
                <a:ea typeface="Calibri" panose="020F0502020204030204" pitchFamily="34" charset="0"/>
                <a:cs typeface="Calibri" panose="020F0502020204030204" pitchFamily="34" charset="0"/>
              </a:rPr>
              <a:t>.</a:t>
            </a:r>
          </a:p>
          <a:p>
            <a:pPr marL="800100" lvl="1"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Vision Transformers: </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Zerlegen das Bild in eine Sequenz von Patches</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Die Patches werden ähnlich wie Wörter in einem Satz behandelt</a:t>
            </a:r>
          </a:p>
          <a:p>
            <a:pPr marL="1257300" lvl="2" indent="-342900" algn="l">
              <a:buFont typeface="Wingdings" panose="05000000000000000000" pitchFamily="2" charset="2"/>
              <a:buChar char="§"/>
            </a:pPr>
            <a:r>
              <a:rPr lang="de-DE" dirty="0">
                <a:latin typeface="Calibri" panose="020F0502020204030204" pitchFamily="34" charset="0"/>
                <a:ea typeface="Calibri" panose="020F0502020204030204" pitchFamily="34" charset="0"/>
                <a:cs typeface="Calibri" panose="020F0502020204030204" pitchFamily="34" charset="0"/>
              </a:rPr>
              <a:t>Effektiv in der Erkennung sowohl lokale als auch globale Kontextinformationen aus dem Bild</a:t>
            </a:r>
          </a:p>
        </p:txBody>
      </p:sp>
      <p:grpSp>
        <p:nvGrpSpPr>
          <p:cNvPr id="11" name="Group 10">
            <a:extLst>
              <a:ext uri="{FF2B5EF4-FFF2-40B4-BE49-F238E27FC236}">
                <a16:creationId xmlns:a16="http://schemas.microsoft.com/office/drawing/2014/main" id="{78DB2574-4AB1-180C-47A9-0572F714D029}"/>
              </a:ext>
            </a:extLst>
          </p:cNvPr>
          <p:cNvGrpSpPr/>
          <p:nvPr/>
        </p:nvGrpSpPr>
        <p:grpSpPr>
          <a:xfrm>
            <a:off x="5748957" y="2219235"/>
            <a:ext cx="3166443" cy="3228488"/>
            <a:chOff x="5748957" y="2219235"/>
            <a:chExt cx="3166443" cy="3228488"/>
          </a:xfrm>
        </p:grpSpPr>
        <p:grpSp>
          <p:nvGrpSpPr>
            <p:cNvPr id="9" name="Group 8">
              <a:extLst>
                <a:ext uri="{FF2B5EF4-FFF2-40B4-BE49-F238E27FC236}">
                  <a16:creationId xmlns:a16="http://schemas.microsoft.com/office/drawing/2014/main" id="{CBF9A5B8-CA14-AEA7-BADF-ED0A118060BC}"/>
                </a:ext>
              </a:extLst>
            </p:cNvPr>
            <p:cNvGrpSpPr/>
            <p:nvPr/>
          </p:nvGrpSpPr>
          <p:grpSpPr>
            <a:xfrm>
              <a:off x="5748957" y="2219235"/>
              <a:ext cx="3166443" cy="2705268"/>
              <a:chOff x="6068997" y="2301988"/>
              <a:chExt cx="2754963" cy="2072975"/>
            </a:xfrm>
          </p:grpSpPr>
          <p:pic>
            <p:nvPicPr>
              <p:cNvPr id="6" name="Picture 5">
                <a:extLst>
                  <a:ext uri="{FF2B5EF4-FFF2-40B4-BE49-F238E27FC236}">
                    <a16:creationId xmlns:a16="http://schemas.microsoft.com/office/drawing/2014/main" id="{15A8D848-5BD0-0D18-865C-13319FC90623}"/>
                  </a:ext>
                </a:extLst>
              </p:cNvPr>
              <p:cNvPicPr>
                <a:picLocks noChangeAspect="1"/>
              </p:cNvPicPr>
              <p:nvPr/>
            </p:nvPicPr>
            <p:blipFill>
              <a:blip r:embed="rId2"/>
              <a:stretch>
                <a:fillRect/>
              </a:stretch>
            </p:blipFill>
            <p:spPr>
              <a:xfrm>
                <a:off x="6068997" y="2301988"/>
                <a:ext cx="2754963" cy="2072975"/>
              </a:xfrm>
              <a:prstGeom prst="rect">
                <a:avLst/>
              </a:prstGeom>
            </p:spPr>
          </p:pic>
          <p:pic>
            <p:nvPicPr>
              <p:cNvPr id="8" name="Picture 7">
                <a:extLst>
                  <a:ext uri="{FF2B5EF4-FFF2-40B4-BE49-F238E27FC236}">
                    <a16:creationId xmlns:a16="http://schemas.microsoft.com/office/drawing/2014/main" id="{FC44EA0E-CD44-D788-66AF-FAE0A0A7FE94}"/>
                  </a:ext>
                </a:extLst>
              </p:cNvPr>
              <p:cNvPicPr>
                <a:picLocks noChangeAspect="1"/>
              </p:cNvPicPr>
              <p:nvPr/>
            </p:nvPicPr>
            <p:blipFill>
              <a:blip r:embed="rId3"/>
              <a:stretch>
                <a:fillRect/>
              </a:stretch>
            </p:blipFill>
            <p:spPr>
              <a:xfrm>
                <a:off x="7727438" y="3338474"/>
                <a:ext cx="1043181" cy="982239"/>
              </a:xfrm>
              <a:prstGeom prst="rect">
                <a:avLst/>
              </a:prstGeom>
            </p:spPr>
          </p:pic>
        </p:grpSp>
        <p:sp>
          <p:nvSpPr>
            <p:cNvPr id="10" name="TextBox 9">
              <a:extLst>
                <a:ext uri="{FF2B5EF4-FFF2-40B4-BE49-F238E27FC236}">
                  <a16:creationId xmlns:a16="http://schemas.microsoft.com/office/drawing/2014/main" id="{8363168E-2CC9-B037-0769-21607E6D4FF3}"/>
                </a:ext>
              </a:extLst>
            </p:cNvPr>
            <p:cNvSpPr txBox="1"/>
            <p:nvPr/>
          </p:nvSpPr>
          <p:spPr>
            <a:xfrm>
              <a:off x="6256020" y="4924503"/>
              <a:ext cx="2407920" cy="523220"/>
            </a:xfrm>
            <a:prstGeom prst="rect">
              <a:avLst/>
            </a:prstGeom>
            <a:noFill/>
          </p:spPr>
          <p:txBody>
            <a:bodyPr wrap="square" rtlCol="0">
              <a:spAutoFit/>
            </a:bodyPr>
            <a:lstStyle/>
            <a:p>
              <a:r>
                <a:rPr lang="en-US" sz="1400" dirty="0"/>
                <a:t>CLIP, Bild von </a:t>
              </a:r>
              <a:r>
                <a:rPr lang="de-DE" sz="1400" dirty="0">
                  <a:solidFill>
                    <a:srgbClr val="009AE0"/>
                  </a:solidFill>
                </a:rPr>
                <a:t>(Radford u. a. </a:t>
              </a:r>
              <a:r>
                <a:rPr lang="de-DE" sz="1400">
                  <a:solidFill>
                    <a:srgbClr val="009AE0"/>
                  </a:solidFill>
                </a:rPr>
                <a:t>2021, S 2)</a:t>
              </a:r>
              <a:endParaRPr lang="de-DE" sz="1400" dirty="0"/>
            </a:p>
          </p:txBody>
        </p:sp>
      </p:grpSp>
    </p:spTree>
    <p:extLst>
      <p:ext uri="{BB962C8B-B14F-4D97-AF65-F5344CB8AC3E}">
        <p14:creationId xmlns:p14="http://schemas.microsoft.com/office/powerpoint/2010/main" val="1866851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738664"/>
          </a:xfrm>
        </p:spPr>
        <p:txBody>
          <a:bodyPr/>
          <a:lstStyle/>
          <a:p>
            <a:pPr>
              <a:buNone/>
            </a:pPr>
            <a:r>
              <a:rPr lang="de-DE" sz="2800" dirty="0">
                <a:solidFill>
                  <a:srgbClr val="008000"/>
                </a:solidFill>
              </a:rPr>
              <a:t>Integration und gemeinsamer Einbettungsraum </a:t>
            </a:r>
            <a:r>
              <a:rPr lang="de-DE" sz="2000" dirty="0">
                <a:solidFill>
                  <a:srgbClr val="009AE0"/>
                </a:solidFill>
              </a:rPr>
              <a:t>(Radford u. a. 2021) </a:t>
            </a:r>
          </a:p>
        </p:txBody>
      </p:sp>
      <p:sp>
        <p:nvSpPr>
          <p:cNvPr id="4" name="TextBox 3">
            <a:extLst>
              <a:ext uri="{FF2B5EF4-FFF2-40B4-BE49-F238E27FC236}">
                <a16:creationId xmlns:a16="http://schemas.microsoft.com/office/drawing/2014/main" id="{A4E54EE2-9044-7A6C-EE98-E1F4EBF8F3F2}"/>
              </a:ext>
            </a:extLst>
          </p:cNvPr>
          <p:cNvSpPr txBox="1"/>
          <p:nvPr/>
        </p:nvSpPr>
        <p:spPr>
          <a:xfrm>
            <a:off x="665813" y="1745069"/>
            <a:ext cx="5079667" cy="4493538"/>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Die </a:t>
            </a:r>
            <a:r>
              <a:rPr lang="en-US" dirty="0" err="1">
                <a:latin typeface="Calibri" panose="020F0502020204030204" pitchFamily="34" charset="0"/>
                <a:ea typeface="Calibri" panose="020F0502020204030204" pitchFamily="34" charset="0"/>
                <a:cs typeface="Calibri" panose="020F0502020204030204" pitchFamily="34" charset="0"/>
              </a:rPr>
              <a:t>zentrale</a:t>
            </a:r>
            <a:r>
              <a:rPr lang="en-US" dirty="0">
                <a:latin typeface="Calibri" panose="020F0502020204030204" pitchFamily="34" charset="0"/>
                <a:ea typeface="Calibri" panose="020F0502020204030204" pitchFamily="34" charset="0"/>
                <a:cs typeface="Calibri" panose="020F0502020204030204" pitchFamily="34" charset="0"/>
              </a:rPr>
              <a:t> Innovation von CLIP </a:t>
            </a:r>
            <a:r>
              <a:rPr lang="en-US" dirty="0" err="1">
                <a:latin typeface="Calibri" panose="020F0502020204030204" pitchFamily="34" charset="0"/>
                <a:ea typeface="Calibri" panose="020F0502020204030204" pitchFamily="34" charset="0"/>
                <a:cs typeface="Calibri" panose="020F0502020204030204" pitchFamily="34" charset="0"/>
              </a:rPr>
              <a:t>besteht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darin</a:t>
            </a:r>
            <a:r>
              <a:rPr lang="en-US" dirty="0">
                <a:latin typeface="Calibri" panose="020F0502020204030204" pitchFamily="34" charset="0"/>
                <a:ea typeface="Calibri" panose="020F0502020204030204" pitchFamily="34" charset="0"/>
                <a:cs typeface="Calibri" panose="020F0502020204030204" pitchFamily="34" charset="0"/>
              </a:rPr>
              <a:t>, dass </a:t>
            </a:r>
            <a:r>
              <a:rPr lang="en-US" dirty="0" err="1">
                <a:latin typeface="Calibri" panose="020F0502020204030204" pitchFamily="34" charset="0"/>
                <a:ea typeface="Calibri" panose="020F0502020204030204" pitchFamily="34" charset="0"/>
                <a:cs typeface="Calibri" panose="020F0502020204030204" pitchFamily="34" charset="0"/>
              </a:rPr>
              <a:t>beide</a:t>
            </a:r>
            <a:r>
              <a:rPr lang="en-US" dirty="0">
                <a:latin typeface="Calibri" panose="020F0502020204030204" pitchFamily="34" charset="0"/>
                <a:ea typeface="Calibri" panose="020F0502020204030204" pitchFamily="34" charset="0"/>
                <a:cs typeface="Calibri" panose="020F0502020204030204" pitchFamily="34" charset="0"/>
              </a:rPr>
              <a:t> Encoder – der Text- und der Bild Encoder – </a:t>
            </a:r>
            <a:r>
              <a:rPr lang="en-US" dirty="0" err="1">
                <a:latin typeface="Calibri" panose="020F0502020204030204" pitchFamily="34" charset="0"/>
                <a:ea typeface="Calibri" panose="020F0502020204030204" pitchFamily="34" charset="0"/>
                <a:cs typeface="Calibri" panose="020F0502020204030204" pitchFamily="34" charset="0"/>
              </a:rPr>
              <a:t>darauf</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trainiert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sind</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ihre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Ausgaben</a:t>
            </a:r>
            <a:r>
              <a:rPr lang="en-US" dirty="0">
                <a:latin typeface="Calibri" panose="020F0502020204030204" pitchFamily="34" charset="0"/>
                <a:ea typeface="Calibri" panose="020F0502020204030204" pitchFamily="34" charset="0"/>
                <a:cs typeface="Calibri" panose="020F0502020204030204" pitchFamily="34" charset="0"/>
              </a:rPr>
              <a:t> in </a:t>
            </a:r>
            <a:r>
              <a:rPr lang="en-US" dirty="0" err="1">
                <a:latin typeface="Calibri" panose="020F0502020204030204" pitchFamily="34" charset="0"/>
                <a:ea typeface="Calibri" panose="020F0502020204030204" pitchFamily="34" charset="0"/>
                <a:cs typeface="Calibri" panose="020F0502020204030204" pitchFamily="34" charset="0"/>
              </a:rPr>
              <a:t>einem</a:t>
            </a: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gemeinsamen</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Einbettungsraum</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repräsentieren</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Korrespondierende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Paare</a:t>
            </a:r>
            <a:r>
              <a:rPr lang="en-US" dirty="0">
                <a:latin typeface="Calibri" panose="020F0502020204030204" pitchFamily="34" charset="0"/>
                <a:ea typeface="Calibri" panose="020F0502020204030204" pitchFamily="34" charset="0"/>
                <a:cs typeface="Calibri" panose="020F0502020204030204" pitchFamily="34" charset="0"/>
              </a:rPr>
              <a:t> nah </a:t>
            </a:r>
            <a:r>
              <a:rPr lang="en-US" dirty="0" err="1">
                <a:latin typeface="Calibri" panose="020F0502020204030204" pitchFamily="34" charset="0"/>
                <a:ea typeface="Calibri" panose="020F0502020204030204" pitchFamily="34" charset="0"/>
                <a:cs typeface="Calibri" panose="020F0502020204030204" pitchFamily="34" charset="0"/>
              </a:rPr>
              <a:t>beieinanader</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Kontrastives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Lernen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Minimierung</a:t>
            </a:r>
            <a:r>
              <a:rPr lang="en-US" dirty="0">
                <a:latin typeface="Calibri" panose="020F0502020204030204" pitchFamily="34" charset="0"/>
                <a:ea typeface="Calibri" panose="020F0502020204030204" pitchFamily="34" charset="0"/>
                <a:cs typeface="Calibri" panose="020F0502020204030204" pitchFamily="34" charset="0"/>
              </a:rPr>
              <a:t> der </a:t>
            </a:r>
            <a:r>
              <a:rPr lang="en-US" dirty="0" err="1">
                <a:latin typeface="Calibri" panose="020F0502020204030204" pitchFamily="34" charset="0"/>
                <a:ea typeface="Calibri" panose="020F0502020204030204" pitchFamily="34" charset="0"/>
                <a:cs typeface="Calibri" panose="020F0502020204030204" pitchFamily="34" charset="0"/>
              </a:rPr>
              <a:t>Distanz</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zwischen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übereinstimmenden</a:t>
            </a:r>
            <a:r>
              <a:rPr lang="en-US" dirty="0">
                <a:latin typeface="Calibri" panose="020F0502020204030204" pitchFamily="34" charset="0"/>
                <a:ea typeface="Calibri" panose="020F0502020204030204" pitchFamily="34" charset="0"/>
                <a:cs typeface="Calibri" panose="020F0502020204030204" pitchFamily="34" charset="0"/>
              </a:rPr>
              <a:t> Bild-Text-</a:t>
            </a:r>
            <a:r>
              <a:rPr lang="en-US" dirty="0" err="1">
                <a:latin typeface="Calibri" panose="020F0502020204030204" pitchFamily="34" charset="0"/>
                <a:ea typeface="Calibri" panose="020F0502020204030204" pitchFamily="34" charset="0"/>
                <a:cs typeface="Calibri" panose="020F0502020204030204" pitchFamily="34" charset="0"/>
              </a:rPr>
              <a:t>Paaren</a:t>
            </a:r>
            <a:r>
              <a:rPr lang="en-US" dirty="0">
                <a:latin typeface="Calibri" panose="020F0502020204030204" pitchFamily="34" charset="0"/>
                <a:ea typeface="Calibri" panose="020F0502020204030204" pitchFamily="34" charset="0"/>
                <a:cs typeface="Calibri" panose="020F0502020204030204" pitchFamily="34" charset="0"/>
              </a:rPr>
              <a:t> und </a:t>
            </a:r>
            <a:r>
              <a:rPr lang="en-US" dirty="0" err="1">
                <a:latin typeface="Calibri" panose="020F0502020204030204" pitchFamily="34" charset="0"/>
                <a:ea typeface="Calibri" panose="020F0502020204030204" pitchFamily="34" charset="0"/>
                <a:cs typeface="Calibri" panose="020F0502020204030204" pitchFamily="34" charset="0"/>
              </a:rPr>
              <a:t>Maximierung</a:t>
            </a:r>
            <a:r>
              <a:rPr lang="en-US" dirty="0">
                <a:latin typeface="Calibri" panose="020F0502020204030204" pitchFamily="34" charset="0"/>
                <a:ea typeface="Calibri" panose="020F0502020204030204" pitchFamily="34" charset="0"/>
                <a:cs typeface="Calibri" panose="020F0502020204030204" pitchFamily="34" charset="0"/>
              </a:rPr>
              <a:t> der </a:t>
            </a:r>
            <a:r>
              <a:rPr lang="en-US" dirty="0" err="1">
                <a:latin typeface="Calibri" panose="020F0502020204030204" pitchFamily="34" charset="0"/>
                <a:ea typeface="Calibri" panose="020F0502020204030204" pitchFamily="34" charset="0"/>
                <a:cs typeface="Calibri" panose="020F0502020204030204" pitchFamily="34" charset="0"/>
              </a:rPr>
              <a:t>Distzanz</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zwischen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nicht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übereinstimmenden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Paaren</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AutoShape 2" descr="Illustrations or conceptual art representing the idea of images and captions floating in space or being magnetically attracted to each other. The visual should depict various images and textual captions as floating elements in a zero-gravity environment, creating a dynamic and interconnected space. This scene should symbolize the innovative process of learning from (image, text) pairs, with images and their corresponding captions moving towards each other as if drawn by an unseen magnetic force. The art should convey a sense of connection, interaction, and the seamless integration of visual and textual information in the context of AI learning and understanding.">
            <a:extLst>
              <a:ext uri="{FF2B5EF4-FFF2-40B4-BE49-F238E27FC236}">
                <a16:creationId xmlns:a16="http://schemas.microsoft.com/office/drawing/2014/main" id="{3073ACDF-D648-D0AA-998E-8ACB1C9DA2DC}"/>
              </a:ext>
            </a:extLst>
          </p:cNvPr>
          <p:cNvSpPr>
            <a:spLocks noChangeAspect="1" noChangeArrowheads="1"/>
          </p:cNvSpPr>
          <p:nvPr/>
        </p:nvSpPr>
        <p:spPr bwMode="auto">
          <a:xfrm>
            <a:off x="4419600" y="3276600"/>
            <a:ext cx="2575560" cy="25755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9" name="Group 8">
            <a:extLst>
              <a:ext uri="{FF2B5EF4-FFF2-40B4-BE49-F238E27FC236}">
                <a16:creationId xmlns:a16="http://schemas.microsoft.com/office/drawing/2014/main" id="{D375A92A-210C-9F87-0387-00C727B89509}"/>
              </a:ext>
            </a:extLst>
          </p:cNvPr>
          <p:cNvGrpSpPr/>
          <p:nvPr/>
        </p:nvGrpSpPr>
        <p:grpSpPr>
          <a:xfrm>
            <a:off x="5008453" y="2016949"/>
            <a:ext cx="4684426" cy="3595583"/>
            <a:chOff x="5008453" y="2016949"/>
            <a:chExt cx="4684426" cy="3595583"/>
          </a:xfrm>
        </p:grpSpPr>
        <p:pic>
          <p:nvPicPr>
            <p:cNvPr id="7" name="Picture 6" descr="A digital image of a planet and a camera&#10;&#10;Description automatically generated with medium confidence">
              <a:extLst>
                <a:ext uri="{FF2B5EF4-FFF2-40B4-BE49-F238E27FC236}">
                  <a16:creationId xmlns:a16="http://schemas.microsoft.com/office/drawing/2014/main" id="{C6B4A577-8473-A84A-EAB8-F124AF9884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380" y="2016949"/>
              <a:ext cx="3248471" cy="3248471"/>
            </a:xfrm>
            <a:prstGeom prst="rect">
              <a:avLst/>
            </a:prstGeom>
          </p:spPr>
        </p:pic>
        <p:sp>
          <p:nvSpPr>
            <p:cNvPr id="8" name="TextBox 7">
              <a:extLst>
                <a:ext uri="{FF2B5EF4-FFF2-40B4-BE49-F238E27FC236}">
                  <a16:creationId xmlns:a16="http://schemas.microsoft.com/office/drawing/2014/main" id="{E41A049A-08F8-B0B7-3D67-769E69A13698}"/>
                </a:ext>
              </a:extLst>
            </p:cNvPr>
            <p:cNvSpPr txBox="1"/>
            <p:nvPr/>
          </p:nvSpPr>
          <p:spPr>
            <a:xfrm>
              <a:off x="5008453" y="5304755"/>
              <a:ext cx="4684426" cy="307777"/>
            </a:xfrm>
            <a:prstGeom prst="rect">
              <a:avLst/>
            </a:prstGeom>
            <a:noFill/>
          </p:spPr>
          <p:txBody>
            <a:bodyPr wrap="square" rtlCol="0">
              <a:spAutoFit/>
            </a:bodyPr>
            <a:lstStyle/>
            <a:p>
              <a:r>
                <a:rPr lang="en-US" sz="1400" dirty="0"/>
                <a:t>Quelle: </a:t>
              </a:r>
              <a:r>
                <a:rPr lang="de-DE" sz="1400" dirty="0">
                  <a:solidFill>
                    <a:srgbClr val="009AE0"/>
                  </a:solidFill>
                </a:rPr>
                <a:t>(generiert von ChatGPT4)</a:t>
              </a:r>
              <a:endParaRPr lang="de-DE" sz="1400" dirty="0"/>
            </a:p>
          </p:txBody>
        </p:sp>
      </p:grpSp>
    </p:spTree>
    <p:extLst>
      <p:ext uri="{BB962C8B-B14F-4D97-AF65-F5344CB8AC3E}">
        <p14:creationId xmlns:p14="http://schemas.microsoft.com/office/powerpoint/2010/main" val="2872140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Vergleichsanalyse </a:t>
            </a:r>
            <a:r>
              <a:rPr lang="de-DE" sz="2000" dirty="0">
                <a:solidFill>
                  <a:srgbClr val="009AE0"/>
                </a:solidFill>
              </a:rPr>
              <a:t>(Radford u. a. 2021, S 15) </a:t>
            </a:r>
          </a:p>
        </p:txBody>
      </p:sp>
      <p:grpSp>
        <p:nvGrpSpPr>
          <p:cNvPr id="7" name="Group 6">
            <a:extLst>
              <a:ext uri="{FF2B5EF4-FFF2-40B4-BE49-F238E27FC236}">
                <a16:creationId xmlns:a16="http://schemas.microsoft.com/office/drawing/2014/main" id="{442D542D-A729-903C-1325-721076D55BF3}"/>
              </a:ext>
            </a:extLst>
          </p:cNvPr>
          <p:cNvGrpSpPr/>
          <p:nvPr/>
        </p:nvGrpSpPr>
        <p:grpSpPr>
          <a:xfrm>
            <a:off x="897217" y="1217311"/>
            <a:ext cx="7349566" cy="4423378"/>
            <a:chOff x="1309446" y="1386588"/>
            <a:chExt cx="7349566" cy="4423378"/>
          </a:xfrm>
        </p:grpSpPr>
        <p:pic>
          <p:nvPicPr>
            <p:cNvPr id="5" name="Picture 4" descr="A screenshot of a computer screen&#10;&#10;Description automatically generated">
              <a:extLst>
                <a:ext uri="{FF2B5EF4-FFF2-40B4-BE49-F238E27FC236}">
                  <a16:creationId xmlns:a16="http://schemas.microsoft.com/office/drawing/2014/main" id="{56A130DE-F133-A3EE-AA45-C0AFFA567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446" y="1386588"/>
              <a:ext cx="6525107" cy="4084823"/>
            </a:xfrm>
            <a:prstGeom prst="rect">
              <a:avLst/>
            </a:prstGeom>
          </p:spPr>
        </p:pic>
        <p:sp>
          <p:nvSpPr>
            <p:cNvPr id="6" name="TextBox 5">
              <a:extLst>
                <a:ext uri="{FF2B5EF4-FFF2-40B4-BE49-F238E27FC236}">
                  <a16:creationId xmlns:a16="http://schemas.microsoft.com/office/drawing/2014/main" id="{DC42BA7A-B562-A52E-4E8C-56EEDBE4B28B}"/>
                </a:ext>
              </a:extLst>
            </p:cNvPr>
            <p:cNvSpPr txBox="1"/>
            <p:nvPr/>
          </p:nvSpPr>
          <p:spPr>
            <a:xfrm>
              <a:off x="2295687" y="5502189"/>
              <a:ext cx="6363325" cy="307777"/>
            </a:xfrm>
            <a:prstGeom prst="rect">
              <a:avLst/>
            </a:prstGeom>
            <a:noFill/>
          </p:spPr>
          <p:txBody>
            <a:bodyPr wrap="square" rtlCol="0">
              <a:spAutoFit/>
            </a:bodyPr>
            <a:lstStyle/>
            <a:p>
              <a:pPr algn="l"/>
              <a:r>
                <a:rPr lang="en-US" sz="1400" dirty="0">
                  <a:latin typeface="Calibri" panose="020F0502020204030204" pitchFamily="34" charset="0"/>
                  <a:ea typeface="Calibri" panose="020F0502020204030204" pitchFamily="34" charset="0"/>
                  <a:cs typeface="Calibri" panose="020F0502020204030204" pitchFamily="34" charset="0"/>
                </a:rPr>
                <a:t>Resnet-101 fine-tuned vs. zero-shot CLIP, Bild von </a:t>
              </a:r>
              <a:r>
                <a:rPr lang="de-DE" sz="1400" dirty="0">
                  <a:solidFill>
                    <a:srgbClr val="009AE0"/>
                  </a:solidFill>
                  <a:latin typeface="Calibri" panose="020F0502020204030204" pitchFamily="34" charset="0"/>
                  <a:ea typeface="Calibri" panose="020F0502020204030204" pitchFamily="34" charset="0"/>
                  <a:cs typeface="Calibri" panose="020F0502020204030204" pitchFamily="34" charset="0"/>
                </a:rPr>
                <a:t>(Radford u. a. 2021, S 15) </a:t>
              </a:r>
              <a:endParaRPr lang="de-DE" sz="14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566155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Vergleichsanalyse </a:t>
            </a:r>
            <a:r>
              <a:rPr lang="de-DE" sz="2000" dirty="0">
                <a:solidFill>
                  <a:srgbClr val="009AE0"/>
                </a:solidFill>
              </a:rPr>
              <a:t>(Radford u. a. 2021, S 8) </a:t>
            </a:r>
          </a:p>
        </p:txBody>
      </p:sp>
      <p:grpSp>
        <p:nvGrpSpPr>
          <p:cNvPr id="10" name="Group 9">
            <a:extLst>
              <a:ext uri="{FF2B5EF4-FFF2-40B4-BE49-F238E27FC236}">
                <a16:creationId xmlns:a16="http://schemas.microsoft.com/office/drawing/2014/main" id="{C75F6FE7-512C-6F7E-08B8-A4A0EBEB26D0}"/>
              </a:ext>
            </a:extLst>
          </p:cNvPr>
          <p:cNvGrpSpPr/>
          <p:nvPr/>
        </p:nvGrpSpPr>
        <p:grpSpPr>
          <a:xfrm>
            <a:off x="1716140" y="1316889"/>
            <a:ext cx="5637160" cy="4420071"/>
            <a:chOff x="1738626" y="1440929"/>
            <a:chExt cx="5637160" cy="4420071"/>
          </a:xfrm>
        </p:grpSpPr>
        <p:pic>
          <p:nvPicPr>
            <p:cNvPr id="8" name="Picture 7" descr="A graph of numbers and a bar chart&#10;&#10;Description automatically generated">
              <a:extLst>
                <a:ext uri="{FF2B5EF4-FFF2-40B4-BE49-F238E27FC236}">
                  <a16:creationId xmlns:a16="http://schemas.microsoft.com/office/drawing/2014/main" id="{590BD4E7-023A-6D6F-6731-E1B2BBE9D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26" y="1440929"/>
              <a:ext cx="5359217" cy="3976141"/>
            </a:xfrm>
            <a:prstGeom prst="rect">
              <a:avLst/>
            </a:prstGeom>
          </p:spPr>
        </p:pic>
        <p:sp>
          <p:nvSpPr>
            <p:cNvPr id="9" name="TextBox 8">
              <a:extLst>
                <a:ext uri="{FF2B5EF4-FFF2-40B4-BE49-F238E27FC236}">
                  <a16:creationId xmlns:a16="http://schemas.microsoft.com/office/drawing/2014/main" id="{FB3379B6-28D9-7CB5-5EC9-607B602B1A7A}"/>
                </a:ext>
              </a:extLst>
            </p:cNvPr>
            <p:cNvSpPr txBox="1"/>
            <p:nvPr/>
          </p:nvSpPr>
          <p:spPr>
            <a:xfrm>
              <a:off x="1808129" y="5553223"/>
              <a:ext cx="5567657" cy="307777"/>
            </a:xfrm>
            <a:prstGeom prst="rect">
              <a:avLst/>
            </a:prstGeom>
            <a:noFill/>
          </p:spPr>
          <p:txBody>
            <a:bodyPr wrap="square" rtlCol="0">
              <a:spAutoFit/>
            </a:bodyPr>
            <a:lstStyle/>
            <a:p>
              <a:pPr algn="l"/>
              <a:r>
                <a:rPr lang="en-US" sz="1400" dirty="0">
                  <a:latin typeface="Calibri" panose="020F0502020204030204" pitchFamily="34" charset="0"/>
                  <a:ea typeface="Calibri" panose="020F0502020204030204" pitchFamily="34" charset="0"/>
                  <a:cs typeface="Calibri" panose="020F0502020204030204" pitchFamily="34" charset="0"/>
                </a:rPr>
                <a:t>Linear Probe ResNet50 vs. zero-shot CLIP, Bild von </a:t>
              </a:r>
              <a:r>
                <a:rPr lang="de-DE" sz="1400" dirty="0">
                  <a:solidFill>
                    <a:srgbClr val="009AE0"/>
                  </a:solidFill>
                  <a:latin typeface="Calibri" panose="020F0502020204030204" pitchFamily="34" charset="0"/>
                  <a:ea typeface="Calibri" panose="020F0502020204030204" pitchFamily="34" charset="0"/>
                  <a:cs typeface="Calibri" panose="020F0502020204030204" pitchFamily="34" charset="0"/>
                </a:rPr>
                <a:t>(Radford u. a. 2021, S 8) </a:t>
              </a:r>
              <a:endParaRPr lang="de-DE" sz="1400"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782650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Kontrastives Lernen im Detail</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Vektoreinbettungen </a:t>
            </a:r>
            <a:r>
              <a:rPr lang="de-DE" sz="2000" dirty="0">
                <a:solidFill>
                  <a:srgbClr val="009AE0"/>
                </a:solidFill>
              </a:rPr>
              <a:t>(Radford u. a. 2021, S 5)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E9068A-0B65-6219-5D6F-EEA0658EA680}"/>
                  </a:ext>
                </a:extLst>
              </p:cNvPr>
              <p:cNvSpPr txBox="1"/>
              <p:nvPr/>
            </p:nvSpPr>
            <p:spPr>
              <a:xfrm>
                <a:off x="629587" y="1506511"/>
                <a:ext cx="7007902" cy="3308598"/>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Sei </a:t>
                </a:r>
                <a14:m>
                  <m:oMath xmlns:m="http://schemas.openxmlformats.org/officeDocument/2006/math">
                    <m:r>
                      <a:rPr lang="en-US" b="1" i="1" smtClean="0">
                        <a:latin typeface="Cambria Math" panose="02040503050406030204" pitchFamily="18" charset="0"/>
                        <a:ea typeface="Calibri" panose="020F0502020204030204" pitchFamily="34" charset="0"/>
                        <a:cs typeface="Calibri" panose="020F0502020204030204" pitchFamily="34" charset="0"/>
                      </a:rPr>
                      <m:t>𝑰</m:t>
                    </m:r>
                  </m:oMath>
                </a14:m>
                <a:r>
                  <a:rPr lang="en-US" dirty="0">
                    <a:latin typeface="Calibri" panose="020F0502020204030204" pitchFamily="34" charset="0"/>
                    <a:ea typeface="Calibri" panose="020F0502020204030204" pitchFamily="34" charset="0"/>
                    <a:cs typeface="Calibri" panose="020F0502020204030204" pitchFamily="34" charset="0"/>
                  </a:rPr>
                  <a:t> ein Bild und </a:t>
                </a:r>
                <a14:m>
                  <m:oMath xmlns:m="http://schemas.openxmlformats.org/officeDocument/2006/math">
                    <m:r>
                      <a:rPr lang="en-US" b="1" i="1" smtClean="0">
                        <a:latin typeface="Cambria Math" panose="02040503050406030204" pitchFamily="18" charset="0"/>
                        <a:ea typeface="Calibri" panose="020F0502020204030204" pitchFamily="34" charset="0"/>
                        <a:cs typeface="Calibri" panose="020F0502020204030204" pitchFamily="34" charset="0"/>
                      </a:rPr>
                      <m:t>𝑻</m:t>
                    </m:r>
                  </m:oMath>
                </a14:m>
                <a:r>
                  <a:rPr lang="en-US" dirty="0">
                    <a:latin typeface="Calibri" panose="020F0502020204030204" pitchFamily="34" charset="0"/>
                    <a:ea typeface="Calibri" panose="020F0502020204030204" pitchFamily="34" charset="0"/>
                    <a:cs typeface="Calibri" panose="020F0502020204030204" pitchFamily="34" charset="0"/>
                  </a:rPr>
                  <a:t> ein Text, </a:t>
                </a:r>
                <a:r>
                  <a:rPr lang="en-US" dirty="0" err="1">
                    <a:latin typeface="Calibri" panose="020F0502020204030204" pitchFamily="34" charset="0"/>
                    <a:ea typeface="Calibri" panose="020F0502020204030204" pitchFamily="34" charset="0"/>
                    <a:cs typeface="Calibri" panose="020F0502020204030204" pitchFamily="34" charset="0"/>
                  </a:rPr>
                  <a:t>dann</a:t>
                </a:r>
                <a:endParaRPr lang="en-US" dirty="0">
                  <a:latin typeface="Calibri" panose="020F0502020204030204" pitchFamily="34" charset="0"/>
                  <a:ea typeface="Calibri" panose="020F0502020204030204" pitchFamily="34" charset="0"/>
                  <a:cs typeface="Calibri" panose="020F0502020204030204" pitchFamily="34" charset="0"/>
                </a:endParaRPr>
              </a:p>
              <a:p>
                <a:pPr algn="l"/>
                <a:r>
                  <a:rPr lang="en-US" b="0" dirty="0">
                    <a:latin typeface="Calibri" panose="020F0502020204030204" pitchFamily="34" charset="0"/>
                    <a:ea typeface="Calibri" panose="020F0502020204030204" pitchFamily="34" charset="0"/>
                    <a:cs typeface="Calibri" panose="020F0502020204030204" pitchFamily="34" charset="0"/>
                  </a:rPr>
                  <a:t>	Bild-</a:t>
                </a:r>
                <a:r>
                  <a:rPr lang="en-US" b="0" dirty="0" err="1">
                    <a:latin typeface="Calibri" panose="020F0502020204030204" pitchFamily="34" charset="0"/>
                    <a:ea typeface="Calibri" panose="020F0502020204030204" pitchFamily="34" charset="0"/>
                    <a:cs typeface="Calibri" panose="020F0502020204030204" pitchFamily="34" charset="0"/>
                  </a:rPr>
                  <a:t>Einbettung</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𝑰</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𝐵𝑖𝑙𝑑</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𝑰</m:t>
                        </m:r>
                      </m:e>
                    </m:d>
                  </m:oMath>
                </a14:m>
                <a:endParaRPr lang="en-US" b="0" dirty="0"/>
              </a:p>
              <a:p>
                <a:pPr algn="l"/>
                <a:r>
                  <a:rPr lang="en-US" b="0" dirty="0">
                    <a:latin typeface="Calibri" panose="020F0502020204030204" pitchFamily="34" charset="0"/>
                    <a:ea typeface="Calibri" panose="020F0502020204030204" pitchFamily="34" charset="0"/>
                    <a:cs typeface="Calibri" panose="020F0502020204030204" pitchFamily="34" charset="0"/>
                  </a:rPr>
                  <a:t>	Text-</a:t>
                </a:r>
                <a:r>
                  <a:rPr lang="en-US" b="0" dirty="0" err="1">
                    <a:latin typeface="Calibri" panose="020F0502020204030204" pitchFamily="34" charset="0"/>
                    <a:ea typeface="Calibri" panose="020F0502020204030204" pitchFamily="34" charset="0"/>
                    <a:cs typeface="Calibri" panose="020F0502020204030204" pitchFamily="34" charset="0"/>
                  </a:rPr>
                  <a:t>Einbettung</a:t>
                </a:r>
                <a:r>
                  <a:rPr lang="en-US" b="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𝑇𝑒𝑥𝑡</m:t>
                        </m:r>
                      </m:sub>
                    </m:sSub>
                    <m:r>
                      <a:rPr lang="en-US" b="0" i="1" smtClean="0">
                        <a:latin typeface="Cambria Math" panose="02040503050406030204" pitchFamily="18" charset="0"/>
                      </a:rPr>
                      <m:t>(</m:t>
                    </m:r>
                    <m:r>
                      <a:rPr lang="en-US" b="1" i="1" smtClean="0">
                        <a:latin typeface="Cambria Math" panose="02040503050406030204" pitchFamily="18" charset="0"/>
                      </a:rPr>
                      <m:t>𝑻</m:t>
                    </m:r>
                    <m:r>
                      <a:rPr lang="en-US" b="0" i="1" smtClean="0">
                        <a:latin typeface="Cambria Math" panose="02040503050406030204" pitchFamily="18" charset="0"/>
                      </a:rPr>
                      <m:t>)</m:t>
                    </m:r>
                  </m:oMath>
                </a14:m>
                <a:endParaRPr lang="en-US" b="0" dirty="0"/>
              </a:p>
              <a:p>
                <a:pPr algn="l"/>
                <a:endParaRPr lang="en-US" dirty="0"/>
              </a:p>
              <a:p>
                <a:pPr algn="l"/>
                <a:endParaRPr lang="en-US" b="0" dirty="0"/>
              </a:p>
              <a:p>
                <a:pPr algn="l"/>
                <a:r>
                  <a:rPr lang="de-DE" dirty="0">
                    <a:latin typeface="Calibri" panose="020F0502020204030204" pitchFamily="34" charset="0"/>
                    <a:ea typeface="Calibri" panose="020F0502020204030204" pitchFamily="34" charset="0"/>
                    <a:cs typeface="Calibri" panose="020F0502020204030204" pitchFamily="34" charset="0"/>
                  </a:rPr>
                  <a:t>Wobei</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𝐵𝑖𝑙𝑑</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𝑰</m:t>
                        </m:r>
                      </m:e>
                    </m:d>
                  </m:oMath>
                </a14:m>
                <a:r>
                  <a:rPr lang="de-DE" dirty="0"/>
                  <a:t> </a:t>
                </a:r>
                <a:r>
                  <a:rPr lang="de-DE" dirty="0">
                    <a:latin typeface="Calibri" panose="020F0502020204030204" pitchFamily="34" charset="0"/>
                    <a:ea typeface="Calibri" panose="020F0502020204030204" pitchFamily="34" charset="0"/>
                    <a:cs typeface="Calibri" panose="020F0502020204030204" pitchFamily="34" charset="0"/>
                  </a:rPr>
                  <a:t>und</a:t>
                </a:r>
                <a:r>
                  <a:rPr lang="de-DE"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𝑇𝑒𝑥𝑡</m:t>
                        </m:r>
                      </m:sub>
                    </m:sSub>
                    <m:r>
                      <a:rPr lang="en-US" i="1">
                        <a:latin typeface="Cambria Math" panose="02040503050406030204" pitchFamily="18" charset="0"/>
                      </a:rPr>
                      <m:t>(</m:t>
                    </m:r>
                    <m:r>
                      <a:rPr lang="en-US" b="1" i="1">
                        <a:latin typeface="Cambria Math" panose="02040503050406030204" pitchFamily="18" charset="0"/>
                      </a:rPr>
                      <m:t>𝑻</m:t>
                    </m:r>
                    <m:r>
                      <a:rPr lang="en-US" i="1">
                        <a:latin typeface="Cambria Math" panose="02040503050406030204" pitchFamily="18" charset="0"/>
                      </a:rPr>
                      <m:t>)</m:t>
                    </m:r>
                  </m:oMath>
                </a14:m>
                <a:r>
                  <a:rPr lang="de-DE" dirty="0"/>
                  <a:t> </a:t>
                </a:r>
                <a:r>
                  <a:rPr lang="de-DE" dirty="0">
                    <a:latin typeface="Calibri" panose="020F0502020204030204" pitchFamily="34" charset="0"/>
                    <a:ea typeface="Calibri" panose="020F0502020204030204" pitchFamily="34" charset="0"/>
                    <a:cs typeface="Calibri" panose="020F0502020204030204" pitchFamily="34" charset="0"/>
                  </a:rPr>
                  <a:t>die Funktionen des Bild- bzw. Text-Excoders sind.</a:t>
                </a:r>
              </a:p>
            </p:txBody>
          </p:sp>
        </mc:Choice>
        <mc:Fallback xmlns="">
          <p:sp>
            <p:nvSpPr>
              <p:cNvPr id="4" name="TextBox 3">
                <a:extLst>
                  <a:ext uri="{FF2B5EF4-FFF2-40B4-BE49-F238E27FC236}">
                    <a16:creationId xmlns:a16="http://schemas.microsoft.com/office/drawing/2014/main" id="{BFE9068A-0B65-6219-5D6F-EEA0658EA680}"/>
                  </a:ext>
                </a:extLst>
              </p:cNvPr>
              <p:cNvSpPr txBox="1">
                <a:spLocks noRot="1" noChangeAspect="1" noMove="1" noResize="1" noEditPoints="1" noAdjustHandles="1" noChangeArrowheads="1" noChangeShapeType="1" noTextEdit="1"/>
              </p:cNvSpPr>
              <p:nvPr/>
            </p:nvSpPr>
            <p:spPr>
              <a:xfrm>
                <a:off x="629587" y="1506511"/>
                <a:ext cx="7007902" cy="3308598"/>
              </a:xfrm>
              <a:prstGeom prst="rect">
                <a:avLst/>
              </a:prstGeom>
              <a:blipFill>
                <a:blip r:embed="rId2"/>
                <a:stretch>
                  <a:fillRect l="-1130" t="-1289" r="-348" b="-2762"/>
                </a:stretch>
              </a:blipFill>
            </p:spPr>
            <p:txBody>
              <a:bodyPr/>
              <a:lstStyle/>
              <a:p>
                <a:r>
                  <a:rPr lang="de-DE">
                    <a:noFill/>
                  </a:rPr>
                  <a:t> </a:t>
                </a:r>
              </a:p>
            </p:txBody>
          </p:sp>
        </mc:Fallback>
      </mc:AlternateContent>
    </p:spTree>
    <p:extLst>
      <p:ext uri="{BB962C8B-B14F-4D97-AF65-F5344CB8AC3E}">
        <p14:creationId xmlns:p14="http://schemas.microsoft.com/office/powerpoint/2010/main" val="37422017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a:extLst>
              <a:ext uri="{FF2B5EF4-FFF2-40B4-BE49-F238E27FC236}">
                <a16:creationId xmlns:a16="http://schemas.microsoft.com/office/drawing/2014/main" id="{F955FDEB-55A6-7AC3-DD71-287751371758}"/>
              </a:ext>
            </a:extLst>
          </p:cNvPr>
          <p:cNvSpPr txBox="1">
            <a:spLocks noChangeArrowheads="1"/>
          </p:cNvSpPr>
          <p:nvPr/>
        </p:nvSpPr>
        <p:spPr bwMode="auto">
          <a:xfrm>
            <a:off x="1723880" y="1462776"/>
            <a:ext cx="5238101" cy="4401205"/>
          </a:xfrm>
          <a:prstGeom prst="rect">
            <a:avLst/>
          </a:prstGeom>
          <a:noFill/>
          <a:ln w="9525">
            <a:noFill/>
            <a:miter lim="800000"/>
            <a:headEnd/>
            <a:tailEnd/>
          </a:ln>
          <a:effectLst/>
        </p:spPr>
        <p:txBody>
          <a:bodyPr wrap="none" lIns="0" tIns="0" rIns="0" bIns="0">
            <a:spAutoFit/>
          </a:bodyPr>
          <a:lstStyle/>
          <a:p>
            <a:pPr marL="360000" lvl="1" indent="-457200" algn="l" eaLnBrk="1" hangingPunct="1">
              <a:spcBef>
                <a:spcPts val="3600"/>
              </a:spcBef>
              <a:buClrTx/>
              <a:buFontTx/>
              <a:buAutoNum type="arabicPeriod"/>
              <a:defRPr/>
            </a:pPr>
            <a:r>
              <a:rPr lang="de-DE" sz="2800" noProof="0" dirty="0">
                <a:solidFill>
                  <a:schemeClr val="tx1"/>
                </a:solidFill>
                <a:latin typeface="Calibri" pitchFamily="34" charset="0"/>
              </a:rPr>
              <a:t>Einführung</a:t>
            </a:r>
          </a:p>
          <a:p>
            <a:pPr marL="360000" lvl="1" indent="-457200" algn="l" eaLnBrk="1" hangingPunct="1">
              <a:spcBef>
                <a:spcPts val="1800"/>
              </a:spcBef>
              <a:buClrTx/>
              <a:buFontTx/>
              <a:buAutoNum type="arabicPeriod"/>
              <a:defRPr/>
            </a:pPr>
            <a:r>
              <a:rPr lang="de-DE" sz="2800" baseline="0" noProof="0" dirty="0">
                <a:solidFill>
                  <a:schemeClr val="tx1"/>
                </a:solidFill>
                <a:latin typeface="Calibri" pitchFamily="34" charset="0"/>
              </a:rPr>
              <a:t>Analyse von CLIP</a:t>
            </a:r>
          </a:p>
          <a:p>
            <a:pPr marL="360000" lvl="1" indent="-457200" algn="l" eaLnBrk="1" hangingPunct="1">
              <a:spcBef>
                <a:spcPts val="1800"/>
              </a:spcBef>
              <a:buClrTx/>
              <a:buFontTx/>
              <a:buAutoNum type="arabicPeriod"/>
              <a:defRPr/>
            </a:pPr>
            <a:r>
              <a:rPr lang="de-DE" sz="2800" dirty="0">
                <a:latin typeface="Calibri" pitchFamily="34" charset="0"/>
              </a:rPr>
              <a:t>Kontrastives Lernen im Detail</a:t>
            </a:r>
            <a:endParaRPr lang="de-DE" sz="2800" baseline="0" noProof="0" dirty="0">
              <a:solidFill>
                <a:schemeClr val="tx1"/>
              </a:solidFill>
              <a:latin typeface="Calibri" pitchFamily="34" charset="0"/>
            </a:endParaRP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i="0" baseline="0" noProof="0" dirty="0">
                <a:solidFill>
                  <a:schemeClr val="tx1"/>
                </a:solidFill>
                <a:latin typeface="Calibri" pitchFamily="34" charset="0"/>
              </a:rPr>
              <a:t>Anwendungen</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baseline="0" noProof="0" dirty="0">
                <a:solidFill>
                  <a:schemeClr val="tx1"/>
                </a:solidFill>
                <a:latin typeface="Calibri" pitchFamily="34" charset="0"/>
              </a:rPr>
              <a:t>Herausforderungen und Grenzen</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noProof="0" dirty="0">
                <a:solidFill>
                  <a:schemeClr val="tx1"/>
                </a:solidFill>
                <a:latin typeface="Calibri" pitchFamily="34" charset="0"/>
              </a:rPr>
              <a:t>Mögliche Vebesserungen</a:t>
            </a:r>
          </a:p>
          <a:p>
            <a:pPr marL="360000" marR="0" lvl="1" indent="-457200" algn="l" defTabSz="914400" rtl="0" eaLnBrk="1" fontAlgn="base" latinLnBrk="0" hangingPunct="1">
              <a:lnSpc>
                <a:spcPct val="100000"/>
              </a:lnSpc>
              <a:spcBef>
                <a:spcPts val="1800"/>
              </a:spcBef>
              <a:spcAft>
                <a:spcPct val="0"/>
              </a:spcAft>
              <a:buClrTx/>
              <a:buSzTx/>
              <a:buFontTx/>
              <a:buAutoNum type="arabicPeriod"/>
              <a:tabLst/>
              <a:defRPr/>
            </a:pPr>
            <a:r>
              <a:rPr lang="de-DE" sz="2800" dirty="0">
                <a:latin typeface="Calibri" pitchFamily="34" charset="0"/>
              </a:rPr>
              <a:t>Literatur</a:t>
            </a:r>
            <a:endParaRPr lang="de-DE" sz="2800" noProof="0" dirty="0">
              <a:solidFill>
                <a:schemeClr val="tx1"/>
              </a:solidFill>
              <a:latin typeface="Calibri" pitchFamily="34" charset="0"/>
            </a:endParaRPr>
          </a:p>
        </p:txBody>
      </p:sp>
      <p:sp>
        <p:nvSpPr>
          <p:cNvPr id="12" name="Titel 1">
            <a:extLst>
              <a:ext uri="{FF2B5EF4-FFF2-40B4-BE49-F238E27FC236}">
                <a16:creationId xmlns:a16="http://schemas.microsoft.com/office/drawing/2014/main" id="{A6C3EBB7-F6EF-3B6D-3198-5A927AEAD0AF}"/>
              </a:ext>
            </a:extLst>
          </p:cNvPr>
          <p:cNvSpPr>
            <a:spLocks noGrp="1"/>
          </p:cNvSpPr>
          <p:nvPr>
            <p:ph type="title" hasCustomPrompt="1"/>
          </p:nvPr>
        </p:nvSpPr>
        <p:spPr>
          <a:xfrm>
            <a:off x="1723880" y="577357"/>
            <a:ext cx="1530868" cy="553998"/>
          </a:xfrm>
        </p:spPr>
        <p:txBody>
          <a:bodyPr wrap="square" lIns="0" anchor="ctr" anchorCtr="1">
            <a:spAutoFit/>
          </a:bodyPr>
          <a:lstStyle>
            <a:lvl1pPr algn="ctr">
              <a:defRPr sz="3600">
                <a:solidFill>
                  <a:schemeClr val="tx1"/>
                </a:solidFill>
                <a:latin typeface="Calibri" pitchFamily="34" charset="0"/>
              </a:defRPr>
            </a:lvl1pPr>
          </a:lstStyle>
          <a:p>
            <a:r>
              <a:rPr lang="de-DE" dirty="0"/>
              <a:t>Agenda</a:t>
            </a:r>
          </a:p>
        </p:txBody>
      </p:sp>
    </p:spTree>
    <p:extLst>
      <p:ext uri="{BB962C8B-B14F-4D97-AF65-F5344CB8AC3E}">
        <p14:creationId xmlns:p14="http://schemas.microsoft.com/office/powerpoint/2010/main" val="424098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1000"/>
                                        <p:tgtEl>
                                          <p:spTgt spid="11">
                                            <p:txEl>
                                              <p:pRg st="4" end="4"/>
                                            </p:txEl>
                                          </p:spTgt>
                                        </p:tgtEl>
                                      </p:cBhvr>
                                    </p:animEffect>
                                    <p:anim calcmode="lin" valueType="num">
                                      <p:cBhvr>
                                        <p:cTn id="36"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1000"/>
                                        <p:tgtEl>
                                          <p:spTgt spid="11">
                                            <p:txEl>
                                              <p:pRg st="5" end="5"/>
                                            </p:txEl>
                                          </p:spTgt>
                                        </p:tgtEl>
                                      </p:cBhvr>
                                    </p:animEffect>
                                    <p:anim calcmode="lin" valueType="num">
                                      <p:cBhvr>
                                        <p:cTn id="4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animEffect transition="in" filter="fade">
                                      <p:cBhvr>
                                        <p:cTn id="49" dur="1000"/>
                                        <p:tgtEl>
                                          <p:spTgt spid="11">
                                            <p:txEl>
                                              <p:pRg st="6" end="6"/>
                                            </p:txEl>
                                          </p:spTgt>
                                        </p:tgtEl>
                                      </p:cBhvr>
                                    </p:animEffect>
                                    <p:anim calcmode="lin" valueType="num">
                                      <p:cBhvr>
                                        <p:cTn id="50"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Kontrastives Lernen im Detail</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Ähnlichkeitsberechnung </a:t>
            </a:r>
            <a:r>
              <a:rPr lang="de-DE" sz="2000" dirty="0">
                <a:solidFill>
                  <a:srgbClr val="009AE0"/>
                </a:solidFill>
              </a:rPr>
              <a:t>(Radford u. a. 2021, S 2) </a:t>
            </a:r>
          </a:p>
        </p:txBody>
      </p:sp>
      <p:grpSp>
        <p:nvGrpSpPr>
          <p:cNvPr id="5" name="Group 4">
            <a:extLst>
              <a:ext uri="{FF2B5EF4-FFF2-40B4-BE49-F238E27FC236}">
                <a16:creationId xmlns:a16="http://schemas.microsoft.com/office/drawing/2014/main" id="{D6036D4F-0EEE-583E-EE88-E5339EC3341C}"/>
              </a:ext>
            </a:extLst>
          </p:cNvPr>
          <p:cNvGrpSpPr/>
          <p:nvPr/>
        </p:nvGrpSpPr>
        <p:grpSpPr>
          <a:xfrm>
            <a:off x="966865" y="1910443"/>
            <a:ext cx="7210269" cy="3037113"/>
            <a:chOff x="966865" y="1700257"/>
            <a:chExt cx="7210269" cy="3037113"/>
          </a:xfrm>
        </p:grpSpPr>
        <p:pic>
          <p:nvPicPr>
            <p:cNvPr id="6" name="Picture 5" descr="A diagram of a diagram&#10;&#10;Description automatically generated with medium confidence">
              <a:extLst>
                <a:ext uri="{FF2B5EF4-FFF2-40B4-BE49-F238E27FC236}">
                  <a16:creationId xmlns:a16="http://schemas.microsoft.com/office/drawing/2014/main" id="{E1B9905A-B398-F273-01A3-3D1BFA66E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65" y="1700257"/>
              <a:ext cx="7210269" cy="2619931"/>
            </a:xfrm>
            <a:prstGeom prst="rect">
              <a:avLst/>
            </a:prstGeom>
          </p:spPr>
        </p:pic>
        <p:sp>
          <p:nvSpPr>
            <p:cNvPr id="7" name="TextBox 6">
              <a:extLst>
                <a:ext uri="{FF2B5EF4-FFF2-40B4-BE49-F238E27FC236}">
                  <a16:creationId xmlns:a16="http://schemas.microsoft.com/office/drawing/2014/main" id="{52DF6192-D503-E7FE-8FF3-8F91319FE7CC}"/>
                </a:ext>
              </a:extLst>
            </p:cNvPr>
            <p:cNvSpPr txBox="1"/>
            <p:nvPr/>
          </p:nvSpPr>
          <p:spPr>
            <a:xfrm>
              <a:off x="2229786" y="4429593"/>
              <a:ext cx="4684426" cy="307777"/>
            </a:xfrm>
            <a:prstGeom prst="rect">
              <a:avLst/>
            </a:prstGeom>
            <a:noFill/>
          </p:spPr>
          <p:txBody>
            <a:bodyPr wrap="square" rtlCol="0">
              <a:spAutoFit/>
            </a:bodyPr>
            <a:lstStyle/>
            <a:p>
              <a:r>
                <a:rPr lang="en-US" sz="1400" dirty="0"/>
                <a:t>CLIP, Bild von </a:t>
              </a:r>
              <a:r>
                <a:rPr lang="de-DE" sz="1400" dirty="0">
                  <a:solidFill>
                    <a:srgbClr val="009AE0"/>
                  </a:solidFill>
                </a:rPr>
                <a:t>(Radford u. a. 2021, S 2)</a:t>
              </a:r>
              <a:endParaRPr lang="de-DE" sz="1400" dirty="0"/>
            </a:p>
          </p:txBody>
        </p:sp>
      </p:grpSp>
    </p:spTree>
    <p:extLst>
      <p:ext uri="{BB962C8B-B14F-4D97-AF65-F5344CB8AC3E}">
        <p14:creationId xmlns:p14="http://schemas.microsoft.com/office/powerpoint/2010/main" val="41316939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Kontrastives Lernen im Detail</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Ähnlichkeitsberechnung </a:t>
            </a:r>
            <a:r>
              <a:rPr lang="de-DE" sz="2000" dirty="0">
                <a:solidFill>
                  <a:srgbClr val="009AE0"/>
                </a:solidFill>
              </a:rPr>
              <a:t>(Radford u. a. 2021, S 5)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EB31BB-C6A7-2276-A69E-6FA482849DDE}"/>
                  </a:ext>
                </a:extLst>
              </p:cNvPr>
              <p:cNvSpPr txBox="1"/>
              <p:nvPr/>
            </p:nvSpPr>
            <p:spPr>
              <a:xfrm>
                <a:off x="532151" y="1528997"/>
                <a:ext cx="7712439" cy="1542730"/>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Die </a:t>
                </a:r>
                <a:r>
                  <a:rPr lang="en-US" dirty="0" err="1">
                    <a:latin typeface="Calibri" panose="020F0502020204030204" pitchFamily="34" charset="0"/>
                    <a:ea typeface="Calibri" panose="020F0502020204030204" pitchFamily="34" charset="0"/>
                    <a:cs typeface="Calibri" panose="020F0502020204030204" pitchFamily="34" charset="0"/>
                  </a:rPr>
                  <a:t>Ähnlichkeit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zwischen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einem</a:t>
                </a:r>
                <a:r>
                  <a:rPr lang="en-US" dirty="0">
                    <a:latin typeface="Calibri" panose="020F0502020204030204" pitchFamily="34" charset="0"/>
                    <a:ea typeface="Calibri" panose="020F0502020204030204" pitchFamily="34" charset="0"/>
                    <a:cs typeface="Calibri" panose="020F0502020204030204" pitchFamily="34" charset="0"/>
                  </a:rPr>
                  <a:t> Bild- und </a:t>
                </a:r>
                <a:r>
                  <a:rPr lang="en-US" dirty="0" err="1">
                    <a:latin typeface="Calibri" panose="020F0502020204030204" pitchFamily="34" charset="0"/>
                    <a:ea typeface="Calibri" panose="020F0502020204030204" pitchFamily="34" charset="0"/>
                    <a:cs typeface="Calibri" panose="020F0502020204030204" pitchFamily="34" charset="0"/>
                  </a:rPr>
                  <a:t>einem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Textvektor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wird</a:t>
                </a:r>
                <a:r>
                  <a:rPr lang="en-US" dirty="0">
                    <a:latin typeface="Calibri" panose="020F0502020204030204" pitchFamily="34" charset="0"/>
                    <a:ea typeface="Calibri" panose="020F0502020204030204" pitchFamily="34" charset="0"/>
                    <a:cs typeface="Calibri" panose="020F0502020204030204" pitchFamily="34" charset="0"/>
                  </a:rPr>
                  <a:t> durch das </a:t>
                </a:r>
                <a:r>
                  <a:rPr lang="en-US" dirty="0" err="1">
                    <a:latin typeface="Calibri" panose="020F0502020204030204" pitchFamily="34" charset="0"/>
                    <a:ea typeface="Calibri" panose="020F0502020204030204" pitchFamily="34" charset="0"/>
                    <a:cs typeface="Calibri" panose="020F0502020204030204" pitchFamily="34" charset="0"/>
                  </a:rPr>
                  <a:t>Skalarprodukt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ihrer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normalisierten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Vektoren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berechnet</a:t>
                </a:r>
                <a:r>
                  <a:rPr lang="en-US" dirty="0">
                    <a:latin typeface="Calibri" panose="020F0502020204030204" pitchFamily="34" charset="0"/>
                    <a:ea typeface="Calibri" panose="020F0502020204030204" pitchFamily="34" charset="0"/>
                    <a:cs typeface="Calibri" panose="020F0502020204030204" pitchFamily="34" charset="0"/>
                  </a:rPr>
                  <a:t>:</a:t>
                </a:r>
              </a:p>
              <a:p>
                <a:pPr algn="l"/>
                <a:r>
                  <a:rPr lang="en-US"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b="0" i="1" smtClean="0">
                        <a:latin typeface="Cambria Math" panose="02040503050406030204" pitchFamily="18" charset="0"/>
                        <a:ea typeface="Calibri" panose="020F0502020204030204" pitchFamily="34" charset="0"/>
                        <a:cs typeface="Calibri" panose="020F0502020204030204" pitchFamily="34" charset="0"/>
                      </a:rPr>
                      <m:t> </m:t>
                    </m:r>
                    <m:r>
                      <a:rPr lang="en-US" b="0" i="1" smtClean="0">
                        <a:latin typeface="Cambria Math" panose="02040503050406030204" pitchFamily="18" charset="0"/>
                        <a:ea typeface="Calibri" panose="020F0502020204030204" pitchFamily="34" charset="0"/>
                        <a:cs typeface="Calibri" panose="020F0502020204030204" pitchFamily="34" charset="0"/>
                      </a:rPr>
                      <m:t>𝑠𝑖𝑚</m:t>
                    </m:r>
                    <m:d>
                      <m:dPr>
                        <m:ctrlPr>
                          <a:rPr lang="en-US" b="0" i="1" smtClean="0">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𝑰</m:t>
                            </m:r>
                          </m:sub>
                        </m:sSub>
                        <m:r>
                          <a:rPr lang="en-US" b="0" i="1" smtClean="0">
                            <a:latin typeface="Cambria Math" panose="02040503050406030204" pitchFamily="18" charset="0"/>
                            <a:ea typeface="Calibri" panose="020F0502020204030204" pitchFamily="34" charset="0"/>
                            <a:cs typeface="Calibri" panose="020F0502020204030204" pitchFamily="34" charset="0"/>
                          </a:rPr>
                          <m:t>, </m:t>
                        </m:r>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sub>
                        </m:sSub>
                      </m:e>
                    </m:d>
                    <m:r>
                      <a:rPr lang="en-US" b="0" i="1" smtClean="0">
                        <a:latin typeface="Cambria Math" panose="02040503050406030204" pitchFamily="18" charset="0"/>
                        <a:ea typeface="Calibri" panose="020F0502020204030204" pitchFamily="34" charset="0"/>
                        <a:cs typeface="Calibri" panose="020F0502020204030204" pitchFamily="34" charset="0"/>
                      </a:rPr>
                      <m:t>=</m:t>
                    </m:r>
                    <m:f>
                      <m:fPr>
                        <m:ctrlPr>
                          <a:rPr lang="en-US" b="0" i="1" smtClean="0">
                            <a:latin typeface="Cambria Math" panose="02040503050406030204" pitchFamily="18" charset="0"/>
                            <a:ea typeface="Calibri" panose="020F0502020204030204" pitchFamily="34" charset="0"/>
                            <a:cs typeface="Calibri" panose="020F0502020204030204" pitchFamily="34" charset="0"/>
                          </a:rPr>
                        </m:ctrlPr>
                      </m:fPr>
                      <m:num>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𝑰</m:t>
                            </m:r>
                          </m:sub>
                        </m:sSub>
                        <m:r>
                          <a:rPr lang="en-US" b="0" i="1" smtClean="0">
                            <a:latin typeface="Cambria Math" panose="02040503050406030204" pitchFamily="18" charset="0"/>
                            <a:ea typeface="Calibri" panose="020F0502020204030204" pitchFamily="34" charset="0"/>
                            <a:cs typeface="Calibri" panose="020F0502020204030204" pitchFamily="34" charset="0"/>
                          </a:rPr>
                          <m:t>⋅</m:t>
                        </m:r>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sub>
                        </m:sSub>
                      </m:num>
                      <m:den>
                        <m:d>
                          <m:dPr>
                            <m:begChr m:val="|"/>
                            <m:endChr m:val="|"/>
                            <m:ctrlPr>
                              <a:rPr lang="en-US" b="0" i="1" smtClean="0">
                                <a:latin typeface="Cambria Math" panose="02040503050406030204" pitchFamily="18" charset="0"/>
                                <a:ea typeface="Calibri" panose="020F0502020204030204" pitchFamily="34" charset="0"/>
                                <a:cs typeface="Calibri" panose="020F0502020204030204" pitchFamily="34" charset="0"/>
                              </a:rPr>
                            </m:ctrlPr>
                          </m:dPr>
                          <m:e>
                            <m:d>
                              <m:dPr>
                                <m:begChr m:val="|"/>
                                <m:endChr m:val="|"/>
                                <m:ctrlPr>
                                  <a:rPr lang="en-US" b="0" i="1" smtClean="0">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𝑰</m:t>
                                    </m:r>
                                  </m:sub>
                                </m:sSub>
                              </m:e>
                            </m:d>
                          </m:e>
                        </m:d>
                        <m:r>
                          <a:rPr lang="en-US" b="0" i="1" smtClean="0">
                            <a:latin typeface="Cambria Math" panose="02040503050406030204" pitchFamily="18" charset="0"/>
                            <a:ea typeface="Calibri" panose="020F0502020204030204" pitchFamily="34" charset="0"/>
                            <a:cs typeface="Calibri" panose="020F0502020204030204" pitchFamily="34" charset="0"/>
                          </a:rPr>
                          <m:t>⋅|</m:t>
                        </m:r>
                        <m:d>
                          <m:dPr>
                            <m:begChr m:val="|"/>
                            <m:endChr m:val="|"/>
                            <m:ctrlPr>
                              <a:rPr lang="en-US" b="0" i="1" smtClean="0">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sub>
                            </m:sSub>
                          </m:e>
                        </m:d>
                        <m:r>
                          <a:rPr lang="en-US" b="0" i="1" smtClean="0">
                            <a:latin typeface="Cambria Math" panose="02040503050406030204" pitchFamily="18" charset="0"/>
                            <a:ea typeface="Calibri" panose="020F0502020204030204" pitchFamily="34" charset="0"/>
                            <a:cs typeface="Calibri" panose="020F0502020204030204" pitchFamily="34" charset="0"/>
                          </a:rPr>
                          <m:t>|</m:t>
                        </m:r>
                      </m:den>
                    </m:f>
                  </m:oMath>
                </a14:m>
                <a:endParaRPr lang="de-DE"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B4EB31BB-C6A7-2276-A69E-6FA482849DDE}"/>
                  </a:ext>
                </a:extLst>
              </p:cNvPr>
              <p:cNvSpPr txBox="1">
                <a:spLocks noRot="1" noChangeAspect="1" noMove="1" noResize="1" noEditPoints="1" noAdjustHandles="1" noChangeArrowheads="1" noChangeShapeType="1" noTextEdit="1"/>
              </p:cNvSpPr>
              <p:nvPr/>
            </p:nvSpPr>
            <p:spPr>
              <a:xfrm>
                <a:off x="532151" y="1528997"/>
                <a:ext cx="7712439" cy="1542730"/>
              </a:xfrm>
              <a:prstGeom prst="rect">
                <a:avLst/>
              </a:prstGeom>
              <a:blipFill>
                <a:blip r:embed="rId3"/>
                <a:stretch>
                  <a:fillRect l="-1028" t="-2767" r="-79" b="-79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AB0BD9-0766-49DE-1562-3B1BB2312A72}"/>
                  </a:ext>
                </a:extLst>
              </p:cNvPr>
              <p:cNvSpPr txBox="1"/>
              <p:nvPr/>
            </p:nvSpPr>
            <p:spPr>
              <a:xfrm>
                <a:off x="532151" y="3515924"/>
                <a:ext cx="8019738" cy="1881605"/>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Dann </a:t>
                </a:r>
                <a:r>
                  <a:rPr lang="en-US" dirty="0" err="1">
                    <a:latin typeface="Calibri" panose="020F0502020204030204" pitchFamily="34" charset="0"/>
                    <a:ea typeface="Calibri" panose="020F0502020204030204" pitchFamily="34" charset="0"/>
                    <a:cs typeface="Calibri" panose="020F0502020204030204" pitchFamily="34" charset="0"/>
                  </a:rPr>
                  <a:t>wird</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Verlust</a:t>
                </a:r>
                <a:r>
                  <a:rPr lang="en-US" dirty="0">
                    <a:latin typeface="Calibri" panose="020F0502020204030204" pitchFamily="34" charset="0"/>
                    <a:ea typeface="Calibri" panose="020F0502020204030204" pitchFamily="34" charset="0"/>
                    <a:cs typeface="Calibri" panose="020F0502020204030204" pitchFamily="34" charset="0"/>
                  </a:rPr>
                  <a:t> für ein </a:t>
                </a:r>
                <a:r>
                  <a:rPr lang="en-US" dirty="0" err="1">
                    <a:latin typeface="Calibri" panose="020F0502020204030204" pitchFamily="34" charset="0"/>
                    <a:ea typeface="Calibri" panose="020F0502020204030204" pitchFamily="34" charset="0"/>
                    <a:cs typeface="Calibri" panose="020F0502020204030204" pitchFamily="34" charset="0"/>
                  </a:rPr>
                  <a:t>Paar</a:t>
                </a:r>
                <a:r>
                  <a:rPr lang="en-US"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m:t>
                    </m:r>
                    <m:r>
                      <a:rPr lang="en-US" b="1" i="1" smtClean="0">
                        <a:latin typeface="Cambria Math" panose="02040503050406030204" pitchFamily="18" charset="0"/>
                        <a:ea typeface="Calibri" panose="020F0502020204030204" pitchFamily="34" charset="0"/>
                        <a:cs typeface="Calibri" panose="020F0502020204030204" pitchFamily="34" charset="0"/>
                      </a:rPr>
                      <m:t>𝑰</m:t>
                    </m:r>
                    <m:r>
                      <a:rPr lang="en-US" b="0" i="1" smtClean="0">
                        <a:latin typeface="Cambria Math" panose="02040503050406030204" pitchFamily="18" charset="0"/>
                        <a:ea typeface="Calibri" panose="020F0502020204030204" pitchFamily="34" charset="0"/>
                        <a:cs typeface="Calibri" panose="020F0502020204030204" pitchFamily="34" charset="0"/>
                      </a:rPr>
                      <m:t>, </m:t>
                    </m:r>
                    <m:r>
                      <a:rPr lang="en-US" b="1" i="1" smtClean="0">
                        <a:latin typeface="Cambria Math" panose="02040503050406030204" pitchFamily="18" charset="0"/>
                        <a:ea typeface="Calibri" panose="020F0502020204030204" pitchFamily="34" charset="0"/>
                        <a:cs typeface="Calibri" panose="020F0502020204030204" pitchFamily="34" charset="0"/>
                      </a:rPr>
                      <m:t>𝑻</m:t>
                    </m:r>
                    <m:r>
                      <a:rPr lang="en-US" b="0" i="1" smtClean="0">
                        <a:latin typeface="Cambria Math" panose="02040503050406030204" pitchFamily="18" charset="0"/>
                        <a:ea typeface="Calibri" panose="020F0502020204030204" pitchFamily="34" charset="0"/>
                        <a:cs typeface="Calibri" panose="020F0502020204030204" pitchFamily="34" charset="0"/>
                      </a:rPr>
                      <m:t>)</m:t>
                    </m:r>
                  </m:oMath>
                </a14:m>
                <a:r>
                  <a:rPr lang="de-DE" dirty="0">
                    <a:latin typeface="Calibri" panose="020F0502020204030204" pitchFamily="34" charset="0"/>
                    <a:ea typeface="Calibri" panose="020F0502020204030204" pitchFamily="34" charset="0"/>
                    <a:cs typeface="Calibri" panose="020F0502020204030204" pitchFamily="34" charset="0"/>
                  </a:rPr>
                  <a:t> berechnet als:</a:t>
                </a:r>
              </a:p>
              <a:p>
                <a:pPr algn="l"/>
                <a:r>
                  <a:rPr lang="en-US" dirty="0">
                    <a:ea typeface="Calibri" panose="020F0502020204030204" pitchFamily="34" charset="0"/>
                    <a:cs typeface="Calibri" panose="020F0502020204030204" pitchFamily="34" charset="0"/>
                  </a:rPr>
                  <a:t>         </a:t>
                </a:r>
                <a14:m>
                  <m:oMath xmlns:m="http://schemas.openxmlformats.org/officeDocument/2006/math">
                    <m:r>
                      <m:rPr>
                        <m:sty m:val="p"/>
                      </m:rPr>
                      <a:rPr lang="en-US" b="0" i="0" smtClean="0">
                        <a:latin typeface="Cambria Math" panose="02040503050406030204" pitchFamily="18" charset="0"/>
                        <a:ea typeface="Calibri" panose="020F0502020204030204" pitchFamily="34" charset="0"/>
                        <a:cs typeface="Calibri" panose="020F0502020204030204" pitchFamily="34" charset="0"/>
                      </a:rPr>
                      <m:t>L</m:t>
                    </m:r>
                    <m:d>
                      <m:dPr>
                        <m:ctrlPr>
                          <a:rPr lang="en-US" b="0" i="1" smtClean="0">
                            <a:latin typeface="Cambria Math" panose="02040503050406030204" pitchFamily="18" charset="0"/>
                            <a:ea typeface="Calibri" panose="020F0502020204030204" pitchFamily="34" charset="0"/>
                            <a:cs typeface="Calibri" panose="020F0502020204030204" pitchFamily="34" charset="0"/>
                          </a:rPr>
                        </m:ctrlPr>
                      </m:dPr>
                      <m:e>
                        <m:r>
                          <a:rPr lang="en-US" b="1" i="0" smtClean="0">
                            <a:latin typeface="Cambria Math" panose="02040503050406030204" pitchFamily="18" charset="0"/>
                            <a:ea typeface="Calibri" panose="020F0502020204030204" pitchFamily="34" charset="0"/>
                            <a:cs typeface="Calibri" panose="020F0502020204030204" pitchFamily="34" charset="0"/>
                          </a:rPr>
                          <m:t>𝐈</m:t>
                        </m:r>
                        <m:r>
                          <a:rPr lang="en-US" b="0" i="0" smtClean="0">
                            <a:latin typeface="Cambria Math" panose="02040503050406030204" pitchFamily="18" charset="0"/>
                            <a:ea typeface="Calibri" panose="020F0502020204030204" pitchFamily="34" charset="0"/>
                            <a:cs typeface="Calibri" panose="020F0502020204030204" pitchFamily="34" charset="0"/>
                          </a:rPr>
                          <m:t>, </m:t>
                        </m:r>
                        <m:r>
                          <a:rPr lang="en-US" b="1" i="0" smtClean="0">
                            <a:latin typeface="Cambria Math" panose="02040503050406030204" pitchFamily="18" charset="0"/>
                            <a:ea typeface="Calibri" panose="020F0502020204030204" pitchFamily="34" charset="0"/>
                            <a:cs typeface="Calibri" panose="020F0502020204030204" pitchFamily="34" charset="0"/>
                          </a:rPr>
                          <m:t>𝐓</m:t>
                        </m:r>
                      </m:e>
                    </m:d>
                    <m:r>
                      <a:rPr lang="en-US" b="0" i="0"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b="0" i="0" smtClean="0">
                        <a:latin typeface="Cambria Math" panose="02040503050406030204" pitchFamily="18" charset="0"/>
                        <a:ea typeface="Calibri" panose="020F0502020204030204" pitchFamily="34" charset="0"/>
                        <a:cs typeface="Calibri" panose="020F0502020204030204" pitchFamily="34" charset="0"/>
                      </a:rPr>
                      <m:t>log</m:t>
                    </m:r>
                    <m:f>
                      <m:fPr>
                        <m:ctrlPr>
                          <a:rPr lang="en-US" b="0" i="1" smtClean="0">
                            <a:latin typeface="Cambria Math" panose="02040503050406030204" pitchFamily="18" charset="0"/>
                            <a:ea typeface="Calibri" panose="020F0502020204030204" pitchFamily="34" charset="0"/>
                            <a:cs typeface="Calibri" panose="020F0502020204030204" pitchFamily="34" charset="0"/>
                          </a:rPr>
                        </m:ctrlPr>
                      </m:fPr>
                      <m:num>
                        <m:func>
                          <m:funcPr>
                            <m:ctrlPr>
                              <a:rPr lang="en-US" b="0" i="1" smtClean="0">
                                <a:latin typeface="Cambria Math" panose="02040503050406030204" pitchFamily="18" charset="0"/>
                                <a:ea typeface="Calibri" panose="020F0502020204030204" pitchFamily="34" charset="0"/>
                                <a:cs typeface="Calibri" panose="020F0502020204030204" pitchFamily="34" charset="0"/>
                              </a:rPr>
                            </m:ctrlPr>
                          </m:funcPr>
                          <m:fName>
                            <m:r>
                              <m:rPr>
                                <m:sty m:val="p"/>
                              </m:rPr>
                              <a:rPr lang="en-US" b="0" i="0" smtClean="0">
                                <a:latin typeface="Cambria Math" panose="02040503050406030204" pitchFamily="18" charset="0"/>
                                <a:ea typeface="Calibri" panose="020F0502020204030204" pitchFamily="34" charset="0"/>
                                <a:cs typeface="Calibri" panose="020F0502020204030204" pitchFamily="34" charset="0"/>
                              </a:rPr>
                              <m:t>exp</m:t>
                            </m:r>
                          </m:fName>
                          <m:e>
                            <m:d>
                              <m:dPr>
                                <m:ctrlPr>
                                  <a:rPr lang="en-US" b="0" i="1" smtClean="0">
                                    <a:latin typeface="Cambria Math" panose="02040503050406030204" pitchFamily="18" charset="0"/>
                                    <a:ea typeface="Calibri" panose="020F0502020204030204" pitchFamily="34" charset="0"/>
                                    <a:cs typeface="Calibri" panose="020F0502020204030204" pitchFamily="34" charset="0"/>
                                  </a:rPr>
                                </m:ctrlPr>
                              </m:dPr>
                              <m:e>
                                <m:f>
                                  <m:fPr>
                                    <m:ctrlPr>
                                      <a:rPr lang="en-US" b="0" i="1" smtClean="0">
                                        <a:latin typeface="Cambria Math" panose="02040503050406030204" pitchFamily="18" charset="0"/>
                                        <a:ea typeface="Calibri" panose="020F0502020204030204" pitchFamily="34" charset="0"/>
                                        <a:cs typeface="Calibri" panose="020F0502020204030204" pitchFamily="34" charset="0"/>
                                      </a:rPr>
                                    </m:ctrlPr>
                                  </m:fPr>
                                  <m:num>
                                    <m:r>
                                      <a:rPr lang="en-US" i="1">
                                        <a:latin typeface="Cambria Math" panose="02040503050406030204" pitchFamily="18" charset="0"/>
                                        <a:ea typeface="Calibri" panose="020F0502020204030204" pitchFamily="34" charset="0"/>
                                        <a:cs typeface="Calibri" panose="020F0502020204030204" pitchFamily="34" charset="0"/>
                                      </a:rPr>
                                      <m:t>𝑠𝑖𝑚</m:t>
                                    </m:r>
                                    <m:d>
                                      <m:dPr>
                                        <m:ctrlPr>
                                          <a:rPr lang="en-US" i="1">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a:latin typeface="Cambria Math" panose="02040503050406030204" pitchFamily="18" charset="0"/>
                                                <a:ea typeface="Calibri" panose="020F0502020204030204" pitchFamily="34" charset="0"/>
                                                <a:cs typeface="Calibri" panose="020F0502020204030204" pitchFamily="34" charset="0"/>
                                              </a:rPr>
                                              <m:t>𝑰</m:t>
                                            </m:r>
                                          </m:sub>
                                        </m:sSub>
                                        <m:r>
                                          <a:rPr lang="en-US" i="1">
                                            <a:latin typeface="Cambria Math" panose="02040503050406030204" pitchFamily="18" charset="0"/>
                                            <a:ea typeface="Calibri" panose="020F0502020204030204" pitchFamily="34" charset="0"/>
                                            <a:cs typeface="Calibri" panose="020F0502020204030204" pitchFamily="34" charset="0"/>
                                          </a:rPr>
                                          <m:t>, </m:t>
                                        </m:r>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a:latin typeface="Cambria Math" panose="02040503050406030204" pitchFamily="18" charset="0"/>
                                                <a:ea typeface="Calibri" panose="020F0502020204030204" pitchFamily="34" charset="0"/>
                                                <a:cs typeface="Calibri" panose="020F0502020204030204" pitchFamily="34" charset="0"/>
                                              </a:rPr>
                                              <m:t>𝑻</m:t>
                                            </m:r>
                                          </m:sub>
                                        </m:sSub>
                                      </m:e>
                                    </m:d>
                                  </m:num>
                                  <m:den>
                                    <m:r>
                                      <a:rPr lang="en-US" b="0" i="1" smtClean="0">
                                        <a:latin typeface="Cambria Math" panose="02040503050406030204" pitchFamily="18" charset="0"/>
                                        <a:ea typeface="Calibri" panose="020F0502020204030204" pitchFamily="34" charset="0"/>
                                        <a:cs typeface="Calibri" panose="020F0502020204030204" pitchFamily="34" charset="0"/>
                                      </a:rPr>
                                      <m:t>𝜏</m:t>
                                    </m:r>
                                  </m:den>
                                </m:f>
                              </m:e>
                            </m:d>
                          </m:e>
                        </m:func>
                      </m:num>
                      <m:den>
                        <m:nary>
                          <m:naryPr>
                            <m:chr m:val="∑"/>
                            <m:supHide m:val="on"/>
                            <m:ctrlPr>
                              <a:rPr lang="en-US" b="0" i="1" smtClean="0">
                                <a:latin typeface="Cambria Math" panose="02040503050406030204" pitchFamily="18" charset="0"/>
                                <a:ea typeface="Calibri" panose="020F0502020204030204" pitchFamily="34" charset="0"/>
                                <a:cs typeface="Calibri" panose="020F0502020204030204" pitchFamily="34" charset="0"/>
                              </a:rPr>
                            </m:ctrlPr>
                          </m:naryPr>
                          <m:sub>
                            <m:r>
                              <m:rPr>
                                <m:brk m:alnAt="7"/>
                              </m:rPr>
                              <a:rPr lang="en-US" b="0" i="1" smtClean="0">
                                <a:latin typeface="Cambria Math" panose="02040503050406030204" pitchFamily="18" charset="0"/>
                                <a:ea typeface="Calibri" panose="020F0502020204030204" pitchFamily="34" charset="0"/>
                                <a:cs typeface="Calibri" panose="020F0502020204030204" pitchFamily="34" charset="0"/>
                              </a:rPr>
                              <m:t>𝑇</m:t>
                            </m:r>
                            <m:r>
                              <a:rPr lang="en-US" b="0" i="1" smtClean="0">
                                <a:latin typeface="Cambria Math" panose="02040503050406030204" pitchFamily="18" charset="0"/>
                                <a:ea typeface="Calibri" panose="020F0502020204030204" pitchFamily="34" charset="0"/>
                                <a:cs typeface="Calibri" panose="020F0502020204030204" pitchFamily="34" charset="0"/>
                              </a:rPr>
                              <m:t>´</m:t>
                            </m:r>
                          </m:sub>
                          <m:sup/>
                          <m:e>
                            <m:func>
                              <m:funcPr>
                                <m:ctrlPr>
                                  <a:rPr lang="en-US" i="1">
                                    <a:latin typeface="Cambria Math" panose="02040503050406030204" pitchFamily="18" charset="0"/>
                                    <a:ea typeface="Calibri" panose="020F0502020204030204" pitchFamily="34" charset="0"/>
                                    <a:cs typeface="Calibri" panose="020F0502020204030204" pitchFamily="34" charset="0"/>
                                  </a:rPr>
                                </m:ctrlPr>
                              </m:funcPr>
                              <m:fName>
                                <m:r>
                                  <m:rPr>
                                    <m:sty m:val="p"/>
                                  </m:rPr>
                                  <a:rPr lang="en-US">
                                    <a:latin typeface="Cambria Math" panose="02040503050406030204" pitchFamily="18" charset="0"/>
                                    <a:ea typeface="Calibri" panose="020F0502020204030204" pitchFamily="34" charset="0"/>
                                    <a:cs typeface="Calibri" panose="020F0502020204030204" pitchFamily="34" charset="0"/>
                                  </a:rPr>
                                  <m:t>exp</m:t>
                                </m:r>
                              </m:fName>
                              <m:e>
                                <m:d>
                                  <m:dPr>
                                    <m:ctrlPr>
                                      <a:rPr lang="en-US" i="1">
                                        <a:latin typeface="Cambria Math" panose="02040503050406030204" pitchFamily="18" charset="0"/>
                                        <a:ea typeface="Calibri" panose="020F0502020204030204" pitchFamily="34" charset="0"/>
                                        <a:cs typeface="Calibri" panose="020F0502020204030204" pitchFamily="34" charset="0"/>
                                      </a:rPr>
                                    </m:ctrlPr>
                                  </m:dPr>
                                  <m:e>
                                    <m:f>
                                      <m:fPr>
                                        <m:ctrlPr>
                                          <a:rPr lang="en-US" i="1">
                                            <a:latin typeface="Cambria Math" panose="02040503050406030204" pitchFamily="18" charset="0"/>
                                            <a:ea typeface="Calibri" panose="020F0502020204030204" pitchFamily="34" charset="0"/>
                                            <a:cs typeface="Calibri" panose="020F0502020204030204" pitchFamily="34" charset="0"/>
                                          </a:rPr>
                                        </m:ctrlPr>
                                      </m:fPr>
                                      <m:num>
                                        <m:r>
                                          <a:rPr lang="en-US" i="1">
                                            <a:latin typeface="Cambria Math" panose="02040503050406030204" pitchFamily="18" charset="0"/>
                                            <a:ea typeface="Calibri" panose="020F0502020204030204" pitchFamily="34" charset="0"/>
                                            <a:cs typeface="Calibri" panose="020F0502020204030204" pitchFamily="34" charset="0"/>
                                          </a:rPr>
                                          <m:t>𝑠𝑖𝑚</m:t>
                                        </m:r>
                                        <m:d>
                                          <m:dPr>
                                            <m:ctrlPr>
                                              <a:rPr lang="en-US" i="1">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a:latin typeface="Cambria Math" panose="02040503050406030204" pitchFamily="18" charset="0"/>
                                                    <a:ea typeface="Calibri" panose="020F0502020204030204" pitchFamily="34" charset="0"/>
                                                    <a:cs typeface="Calibri" panose="020F0502020204030204" pitchFamily="34" charset="0"/>
                                                  </a:rPr>
                                                  <m:t>𝑰</m:t>
                                                </m:r>
                                              </m:sub>
                                            </m:sSub>
                                            <m:r>
                                              <a:rPr lang="en-US" i="1">
                                                <a:latin typeface="Cambria Math" panose="02040503050406030204" pitchFamily="18" charset="0"/>
                                                <a:ea typeface="Calibri" panose="020F0502020204030204" pitchFamily="34" charset="0"/>
                                                <a:cs typeface="Calibri" panose="020F0502020204030204" pitchFamily="34" charset="0"/>
                                              </a:rPr>
                                              <m:t>, </m:t>
                                            </m:r>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r>
                                                  <a:rPr lang="en-US" b="1" i="1" smtClean="0">
                                                    <a:latin typeface="Cambria Math" panose="02040503050406030204" pitchFamily="18" charset="0"/>
                                                    <a:ea typeface="Calibri" panose="020F0502020204030204" pitchFamily="34" charset="0"/>
                                                    <a:cs typeface="Calibri" panose="020F0502020204030204" pitchFamily="34" charset="0"/>
                                                  </a:rPr>
                                                  <m:t>´</m:t>
                                                </m:r>
                                              </m:sub>
                                            </m:sSub>
                                          </m:e>
                                        </m:d>
                                      </m:num>
                                      <m:den>
                                        <m:r>
                                          <a:rPr lang="en-US" i="1">
                                            <a:latin typeface="Cambria Math" panose="02040503050406030204" pitchFamily="18" charset="0"/>
                                            <a:ea typeface="Calibri" panose="020F0502020204030204" pitchFamily="34" charset="0"/>
                                            <a:cs typeface="Calibri" panose="020F0502020204030204" pitchFamily="34" charset="0"/>
                                          </a:rPr>
                                          <m:t>𝜏</m:t>
                                        </m:r>
                                      </m:den>
                                    </m:f>
                                  </m:e>
                                </m:d>
                              </m:e>
                            </m:func>
                          </m:e>
                        </m:nary>
                      </m:den>
                    </m:f>
                    <m:r>
                      <a:rPr lang="en-US" b="0" i="1" smtClean="0">
                        <a:latin typeface="Cambria Math" panose="02040503050406030204" pitchFamily="18" charset="0"/>
                        <a:ea typeface="Calibri" panose="020F0502020204030204" pitchFamily="34" charset="0"/>
                        <a:cs typeface="Calibri" panose="020F0502020204030204" pitchFamily="34" charset="0"/>
                      </a:rPr>
                      <m:t>−</m:t>
                    </m:r>
                    <m:r>
                      <m:rPr>
                        <m:sty m:val="p"/>
                      </m:rPr>
                      <a:rPr lang="en-US">
                        <a:latin typeface="Cambria Math" panose="02040503050406030204" pitchFamily="18" charset="0"/>
                        <a:ea typeface="Calibri" panose="020F0502020204030204" pitchFamily="34" charset="0"/>
                        <a:cs typeface="Calibri" panose="020F0502020204030204" pitchFamily="34" charset="0"/>
                      </a:rPr>
                      <m:t>log</m:t>
                    </m:r>
                    <m:f>
                      <m:fPr>
                        <m:ctrlPr>
                          <a:rPr lang="en-US" i="1">
                            <a:latin typeface="Cambria Math" panose="02040503050406030204" pitchFamily="18" charset="0"/>
                            <a:ea typeface="Calibri" panose="020F0502020204030204" pitchFamily="34" charset="0"/>
                            <a:cs typeface="Calibri" panose="020F0502020204030204" pitchFamily="34" charset="0"/>
                          </a:rPr>
                        </m:ctrlPr>
                      </m:fPr>
                      <m:num>
                        <m:func>
                          <m:funcPr>
                            <m:ctrlPr>
                              <a:rPr lang="en-US" i="1">
                                <a:latin typeface="Cambria Math" panose="02040503050406030204" pitchFamily="18" charset="0"/>
                                <a:ea typeface="Calibri" panose="020F0502020204030204" pitchFamily="34" charset="0"/>
                                <a:cs typeface="Calibri" panose="020F0502020204030204" pitchFamily="34" charset="0"/>
                              </a:rPr>
                            </m:ctrlPr>
                          </m:funcPr>
                          <m:fName>
                            <m:r>
                              <m:rPr>
                                <m:sty m:val="p"/>
                              </m:rPr>
                              <a:rPr lang="en-US">
                                <a:latin typeface="Cambria Math" panose="02040503050406030204" pitchFamily="18" charset="0"/>
                                <a:ea typeface="Calibri" panose="020F0502020204030204" pitchFamily="34" charset="0"/>
                                <a:cs typeface="Calibri" panose="020F0502020204030204" pitchFamily="34" charset="0"/>
                              </a:rPr>
                              <m:t>exp</m:t>
                            </m:r>
                          </m:fName>
                          <m:e>
                            <m:d>
                              <m:dPr>
                                <m:ctrlPr>
                                  <a:rPr lang="en-US" i="1">
                                    <a:latin typeface="Cambria Math" panose="02040503050406030204" pitchFamily="18" charset="0"/>
                                    <a:ea typeface="Calibri" panose="020F0502020204030204" pitchFamily="34" charset="0"/>
                                    <a:cs typeface="Calibri" panose="020F0502020204030204" pitchFamily="34" charset="0"/>
                                  </a:rPr>
                                </m:ctrlPr>
                              </m:dPr>
                              <m:e>
                                <m:f>
                                  <m:fPr>
                                    <m:ctrlPr>
                                      <a:rPr lang="en-US" i="1">
                                        <a:latin typeface="Cambria Math" panose="02040503050406030204" pitchFamily="18" charset="0"/>
                                        <a:ea typeface="Calibri" panose="020F0502020204030204" pitchFamily="34" charset="0"/>
                                        <a:cs typeface="Calibri" panose="020F0502020204030204" pitchFamily="34" charset="0"/>
                                      </a:rPr>
                                    </m:ctrlPr>
                                  </m:fPr>
                                  <m:num>
                                    <m:r>
                                      <a:rPr lang="en-US" i="1">
                                        <a:latin typeface="Cambria Math" panose="02040503050406030204" pitchFamily="18" charset="0"/>
                                        <a:ea typeface="Calibri" panose="020F0502020204030204" pitchFamily="34" charset="0"/>
                                        <a:cs typeface="Calibri" panose="020F0502020204030204" pitchFamily="34" charset="0"/>
                                      </a:rPr>
                                      <m:t>𝑠𝑖𝑚</m:t>
                                    </m:r>
                                    <m:d>
                                      <m:dPr>
                                        <m:ctrlPr>
                                          <a:rPr lang="en-US" i="1">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sub>
                                        </m:sSub>
                                        <m:r>
                                          <a:rPr lang="en-US" i="1">
                                            <a:latin typeface="Cambria Math" panose="02040503050406030204" pitchFamily="18" charset="0"/>
                                            <a:ea typeface="Calibri" panose="020F0502020204030204" pitchFamily="34" charset="0"/>
                                            <a:cs typeface="Calibri" panose="020F0502020204030204" pitchFamily="34" charset="0"/>
                                          </a:rPr>
                                          <m:t>, </m:t>
                                        </m:r>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𝑰</m:t>
                                            </m:r>
                                          </m:sub>
                                        </m:sSub>
                                      </m:e>
                                    </m:d>
                                  </m:num>
                                  <m:den>
                                    <m:r>
                                      <a:rPr lang="en-US" i="1">
                                        <a:latin typeface="Cambria Math" panose="02040503050406030204" pitchFamily="18" charset="0"/>
                                        <a:ea typeface="Calibri" panose="020F0502020204030204" pitchFamily="34" charset="0"/>
                                        <a:cs typeface="Calibri" panose="020F0502020204030204" pitchFamily="34" charset="0"/>
                                      </a:rPr>
                                      <m:t>𝜏</m:t>
                                    </m:r>
                                  </m:den>
                                </m:f>
                              </m:e>
                            </m:d>
                          </m:e>
                        </m:func>
                      </m:num>
                      <m:den>
                        <m:nary>
                          <m:naryPr>
                            <m:chr m:val="∑"/>
                            <m:supHide m:val="on"/>
                            <m:ctrlPr>
                              <a:rPr lang="en-US" i="1">
                                <a:latin typeface="Cambria Math" panose="02040503050406030204" pitchFamily="18" charset="0"/>
                                <a:ea typeface="Calibri" panose="020F0502020204030204" pitchFamily="34" charset="0"/>
                                <a:cs typeface="Calibri" panose="020F0502020204030204" pitchFamily="34" charset="0"/>
                              </a:rPr>
                            </m:ctrlPr>
                          </m:naryPr>
                          <m:sub>
                            <m:r>
                              <a:rPr lang="en-US" b="0" i="1" smtClean="0">
                                <a:latin typeface="Cambria Math" panose="02040503050406030204" pitchFamily="18" charset="0"/>
                                <a:ea typeface="Calibri" panose="020F0502020204030204" pitchFamily="34" charset="0"/>
                                <a:cs typeface="Calibri" panose="020F0502020204030204" pitchFamily="34" charset="0"/>
                              </a:rPr>
                              <m:t>𝐼</m:t>
                            </m:r>
                            <m:r>
                              <a:rPr lang="en-US" i="1" smtClean="0">
                                <a:latin typeface="Cambria Math" panose="02040503050406030204" pitchFamily="18" charset="0"/>
                                <a:ea typeface="Calibri" panose="020F0502020204030204" pitchFamily="34" charset="0"/>
                                <a:cs typeface="Calibri" panose="020F0502020204030204" pitchFamily="34" charset="0"/>
                              </a:rPr>
                              <m:t>´</m:t>
                            </m:r>
                          </m:sub>
                          <m:sup/>
                          <m:e>
                            <m:func>
                              <m:funcPr>
                                <m:ctrlPr>
                                  <a:rPr lang="en-US" i="1">
                                    <a:latin typeface="Cambria Math" panose="02040503050406030204" pitchFamily="18" charset="0"/>
                                    <a:ea typeface="Calibri" panose="020F0502020204030204" pitchFamily="34" charset="0"/>
                                    <a:cs typeface="Calibri" panose="020F0502020204030204" pitchFamily="34" charset="0"/>
                                  </a:rPr>
                                </m:ctrlPr>
                              </m:funcPr>
                              <m:fName>
                                <m:r>
                                  <m:rPr>
                                    <m:sty m:val="p"/>
                                  </m:rPr>
                                  <a:rPr lang="en-US">
                                    <a:latin typeface="Cambria Math" panose="02040503050406030204" pitchFamily="18" charset="0"/>
                                    <a:ea typeface="Calibri" panose="020F0502020204030204" pitchFamily="34" charset="0"/>
                                    <a:cs typeface="Calibri" panose="020F0502020204030204" pitchFamily="34" charset="0"/>
                                  </a:rPr>
                                  <m:t>exp</m:t>
                                </m:r>
                              </m:fName>
                              <m:e>
                                <m:d>
                                  <m:dPr>
                                    <m:ctrlPr>
                                      <a:rPr lang="en-US" i="1">
                                        <a:latin typeface="Cambria Math" panose="02040503050406030204" pitchFamily="18" charset="0"/>
                                        <a:ea typeface="Calibri" panose="020F0502020204030204" pitchFamily="34" charset="0"/>
                                        <a:cs typeface="Calibri" panose="020F0502020204030204" pitchFamily="34" charset="0"/>
                                      </a:rPr>
                                    </m:ctrlPr>
                                  </m:dPr>
                                  <m:e>
                                    <m:f>
                                      <m:fPr>
                                        <m:ctrlPr>
                                          <a:rPr lang="en-US" i="1">
                                            <a:latin typeface="Cambria Math" panose="02040503050406030204" pitchFamily="18" charset="0"/>
                                            <a:ea typeface="Calibri" panose="020F0502020204030204" pitchFamily="34" charset="0"/>
                                            <a:cs typeface="Calibri" panose="020F0502020204030204" pitchFamily="34" charset="0"/>
                                          </a:rPr>
                                        </m:ctrlPr>
                                      </m:fPr>
                                      <m:num>
                                        <m:r>
                                          <a:rPr lang="en-US" i="1">
                                            <a:latin typeface="Cambria Math" panose="02040503050406030204" pitchFamily="18" charset="0"/>
                                            <a:ea typeface="Calibri" panose="020F0502020204030204" pitchFamily="34" charset="0"/>
                                            <a:cs typeface="Calibri" panose="020F0502020204030204" pitchFamily="34" charset="0"/>
                                          </a:rPr>
                                          <m:t>𝑠𝑖𝑚</m:t>
                                        </m:r>
                                        <m:d>
                                          <m:dPr>
                                            <m:ctrlPr>
                                              <a:rPr lang="en-US" i="1">
                                                <a:latin typeface="Cambria Math" panose="02040503050406030204" pitchFamily="18" charset="0"/>
                                                <a:ea typeface="Calibri" panose="020F0502020204030204" pitchFamily="34" charset="0"/>
                                                <a:cs typeface="Calibri" panose="020F0502020204030204" pitchFamily="34" charset="0"/>
                                              </a:rPr>
                                            </m:ctrlPr>
                                          </m:dPr>
                                          <m:e>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𝑻</m:t>
                                                </m:r>
                                              </m:sub>
                                            </m:sSub>
                                            <m:r>
                                              <a:rPr lang="en-US" i="1">
                                                <a:latin typeface="Cambria Math" panose="02040503050406030204" pitchFamily="18" charset="0"/>
                                                <a:ea typeface="Calibri" panose="020F0502020204030204" pitchFamily="34" charset="0"/>
                                                <a:cs typeface="Calibri" panose="020F0502020204030204" pitchFamily="34" charset="0"/>
                                              </a:rPr>
                                              <m:t>, </m:t>
                                            </m:r>
                                            <m:sSub>
                                              <m:sSubPr>
                                                <m:ctrlPr>
                                                  <a:rPr lang="en-US" b="1" i="1">
                                                    <a:latin typeface="Cambria Math" panose="02040503050406030204" pitchFamily="18" charset="0"/>
                                                    <a:ea typeface="Calibri" panose="020F0502020204030204" pitchFamily="34" charset="0"/>
                                                    <a:cs typeface="Calibri" panose="020F0502020204030204" pitchFamily="34" charset="0"/>
                                                  </a:rPr>
                                                </m:ctrlPr>
                                              </m:sSubPr>
                                              <m:e>
                                                <m:r>
                                                  <a:rPr lang="en-US" b="1" i="1">
                                                    <a:latin typeface="Cambria Math" panose="02040503050406030204" pitchFamily="18" charset="0"/>
                                                    <a:ea typeface="Calibri" panose="020F0502020204030204" pitchFamily="34" charset="0"/>
                                                    <a:cs typeface="Calibri" panose="020F0502020204030204" pitchFamily="34" charset="0"/>
                                                  </a:rPr>
                                                  <m:t>𝒗</m:t>
                                                </m:r>
                                              </m:e>
                                              <m:sub>
                                                <m:r>
                                                  <a:rPr lang="en-US" b="1" i="1" smtClean="0">
                                                    <a:latin typeface="Cambria Math" panose="02040503050406030204" pitchFamily="18" charset="0"/>
                                                    <a:ea typeface="Calibri" panose="020F0502020204030204" pitchFamily="34" charset="0"/>
                                                    <a:cs typeface="Calibri" panose="020F0502020204030204" pitchFamily="34" charset="0"/>
                                                  </a:rPr>
                                                  <m:t>𝑰</m:t>
                                                </m:r>
                                                <m:r>
                                                  <a:rPr lang="en-US" b="1" i="1" smtClean="0">
                                                    <a:latin typeface="Cambria Math" panose="02040503050406030204" pitchFamily="18" charset="0"/>
                                                    <a:ea typeface="Calibri" panose="020F0502020204030204" pitchFamily="34" charset="0"/>
                                                    <a:cs typeface="Calibri" panose="020F0502020204030204" pitchFamily="34" charset="0"/>
                                                  </a:rPr>
                                                  <m:t>´</m:t>
                                                </m:r>
                                              </m:sub>
                                            </m:sSub>
                                          </m:e>
                                        </m:d>
                                      </m:num>
                                      <m:den>
                                        <m:r>
                                          <a:rPr lang="en-US" i="1">
                                            <a:latin typeface="Cambria Math" panose="02040503050406030204" pitchFamily="18" charset="0"/>
                                            <a:ea typeface="Calibri" panose="020F0502020204030204" pitchFamily="34" charset="0"/>
                                            <a:cs typeface="Calibri" panose="020F0502020204030204" pitchFamily="34" charset="0"/>
                                          </a:rPr>
                                          <m:t>𝜏</m:t>
                                        </m:r>
                                      </m:den>
                                    </m:f>
                                  </m:e>
                                </m:d>
                              </m:e>
                            </m:func>
                          </m:e>
                        </m:nary>
                      </m:den>
                    </m:f>
                  </m:oMath>
                </a14:m>
                <a:endParaRPr lang="de-DE"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1EAB0BD9-0766-49DE-1562-3B1BB2312A72}"/>
                  </a:ext>
                </a:extLst>
              </p:cNvPr>
              <p:cNvSpPr txBox="1">
                <a:spLocks noRot="1" noChangeAspect="1" noMove="1" noResize="1" noEditPoints="1" noAdjustHandles="1" noChangeArrowheads="1" noChangeShapeType="1" noTextEdit="1"/>
              </p:cNvSpPr>
              <p:nvPr/>
            </p:nvSpPr>
            <p:spPr>
              <a:xfrm>
                <a:off x="532151" y="3515924"/>
                <a:ext cx="8019738" cy="1881605"/>
              </a:xfrm>
              <a:prstGeom prst="rect">
                <a:avLst/>
              </a:prstGeom>
              <a:blipFill>
                <a:blip r:embed="rId4"/>
                <a:stretch>
                  <a:fillRect l="-988" t="-22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0C8348-EF87-8329-427C-A3E95FC58BBA}"/>
                  </a:ext>
                </a:extLst>
              </p:cNvPr>
              <p:cNvSpPr txBox="1"/>
              <p:nvPr/>
            </p:nvSpPr>
            <p:spPr>
              <a:xfrm>
                <a:off x="1101777" y="5306046"/>
                <a:ext cx="6940446" cy="938719"/>
              </a:xfrm>
              <a:prstGeom prst="rect">
                <a:avLst/>
              </a:prstGeom>
              <a:noFill/>
            </p:spPr>
            <p:txBody>
              <a:bodyPr wrap="square" rtlCol="0">
                <a:spAutoFit/>
              </a:bodyPr>
              <a:lstStyle/>
              <a:p>
                <a:pPr marL="342900"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𝜏</m:t>
                    </m:r>
                  </m:oMath>
                </a14:m>
                <a:r>
                  <a:rPr lang="de-DE" dirty="0">
                    <a:latin typeface="Calibri" panose="020F0502020204030204" pitchFamily="34" charset="0"/>
                    <a:ea typeface="Calibri" panose="020F0502020204030204" pitchFamily="34" charset="0"/>
                    <a:cs typeface="Calibri" panose="020F0502020204030204" pitchFamily="34" charset="0"/>
                  </a:rPr>
                  <a:t> ist ein Temperatur-Parameter</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Die Summen laufen über alle Texte und Bilder jeweils</a:t>
                </a:r>
              </a:p>
            </p:txBody>
          </p:sp>
        </mc:Choice>
        <mc:Fallback xmlns="">
          <p:sp>
            <p:nvSpPr>
              <p:cNvPr id="10" name="TextBox 9">
                <a:extLst>
                  <a:ext uri="{FF2B5EF4-FFF2-40B4-BE49-F238E27FC236}">
                    <a16:creationId xmlns:a16="http://schemas.microsoft.com/office/drawing/2014/main" id="{AF0C8348-EF87-8329-427C-A3E95FC58BBA}"/>
                  </a:ext>
                </a:extLst>
              </p:cNvPr>
              <p:cNvSpPr txBox="1">
                <a:spLocks noRot="1" noChangeAspect="1" noMove="1" noResize="1" noEditPoints="1" noAdjustHandles="1" noChangeArrowheads="1" noChangeShapeType="1" noTextEdit="1"/>
              </p:cNvSpPr>
              <p:nvPr/>
            </p:nvSpPr>
            <p:spPr>
              <a:xfrm>
                <a:off x="1101777" y="5306046"/>
                <a:ext cx="6940446" cy="938719"/>
              </a:xfrm>
              <a:prstGeom prst="rect">
                <a:avLst/>
              </a:prstGeom>
              <a:blipFill>
                <a:blip r:embed="rId5"/>
                <a:stretch>
                  <a:fillRect l="-1054" t="-3896" b="-12338"/>
                </a:stretch>
              </a:blipFill>
            </p:spPr>
            <p:txBody>
              <a:bodyPr/>
              <a:lstStyle/>
              <a:p>
                <a:r>
                  <a:rPr lang="de-DE">
                    <a:noFill/>
                  </a:rPr>
                  <a:t> </a:t>
                </a:r>
              </a:p>
            </p:txBody>
          </p:sp>
        </mc:Fallback>
      </mc:AlternateContent>
    </p:spTree>
    <p:extLst>
      <p:ext uri="{BB962C8B-B14F-4D97-AF65-F5344CB8AC3E}">
        <p14:creationId xmlns:p14="http://schemas.microsoft.com/office/powerpoint/2010/main" val="2134572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1000"/>
                                        <p:tgtEl>
                                          <p:spTgt spid="9">
                                            <p:txEl>
                                              <p:pRg st="1" end="1"/>
                                            </p:txEl>
                                          </p:spTgt>
                                        </p:tgtEl>
                                      </p:cBhvr>
                                    </p:animEffect>
                                    <p:anim calcmode="lin" valueType="num">
                                      <p:cBhvr>
                                        <p:cTn id="2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anim calcmode="lin" valueType="num">
                                      <p:cBhvr>
                                        <p:cTn id="3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fade">
                                      <p:cBhvr>
                                        <p:cTn id="40" dur="1000"/>
                                        <p:tgtEl>
                                          <p:spTgt spid="10">
                                            <p:txEl>
                                              <p:pRg st="1" end="1"/>
                                            </p:txEl>
                                          </p:spTgt>
                                        </p:tgtEl>
                                      </p:cBhvr>
                                    </p:animEffect>
                                    <p:anim calcmode="lin" valueType="num">
                                      <p:cBhvr>
                                        <p:cTn id="41"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Kontrastives Lernen im Detail</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Gesamtverlust </a:t>
            </a:r>
            <a:r>
              <a:rPr lang="de-DE" sz="2000" dirty="0">
                <a:solidFill>
                  <a:srgbClr val="009AE0"/>
                </a:solidFill>
              </a:rPr>
              <a:t>(Radford u. a. 2021, S 5)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8503C-7C97-AFCC-158A-1F5836BD02EB}"/>
                  </a:ext>
                </a:extLst>
              </p:cNvPr>
              <p:cNvSpPr txBox="1"/>
              <p:nvPr/>
            </p:nvSpPr>
            <p:spPr>
              <a:xfrm>
                <a:off x="592111" y="1386590"/>
                <a:ext cx="7697450" cy="2398477"/>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Für ein Batch mit </a:t>
                </a:r>
                <a14:m>
                  <m:oMath xmlns:m="http://schemas.openxmlformats.org/officeDocument/2006/math">
                    <m:r>
                      <a:rPr lang="en-US" b="0" i="1" smtClean="0">
                        <a:latin typeface="Cambria Math" panose="02040503050406030204" pitchFamily="18" charset="0"/>
                        <a:ea typeface="Calibri" panose="020F0502020204030204" pitchFamily="34" charset="0"/>
                        <a:cs typeface="Calibri" panose="020F0502020204030204" pitchFamily="34" charset="0"/>
                      </a:rPr>
                      <m:t>𝑁</m:t>
                    </m:r>
                  </m:oMath>
                </a14:m>
                <a:r>
                  <a:rPr lang="de-DE" dirty="0">
                    <a:latin typeface="Calibri" panose="020F0502020204030204" pitchFamily="34" charset="0"/>
                    <a:ea typeface="Calibri" panose="020F0502020204030204" pitchFamily="34" charset="0"/>
                    <a:cs typeface="Calibri" panose="020F0502020204030204" pitchFamily="34" charset="0"/>
                  </a:rPr>
                  <a:t> Bild-Text Paare, wird die Gesamtverlust mit:</a:t>
                </a:r>
              </a:p>
              <a:p>
                <a:pPr algn="l"/>
                <a:endParaRPr lang="de-DE" dirty="0">
                  <a:latin typeface="Calibri" panose="020F0502020204030204" pitchFamily="34" charset="0"/>
                  <a:ea typeface="Calibri" panose="020F0502020204030204" pitchFamily="34" charset="0"/>
                  <a:cs typeface="Calibri" panose="020F0502020204030204" pitchFamily="34" charset="0"/>
                </a:endParaRPr>
              </a:p>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𝑳</m:t>
                          </m:r>
                        </m:e>
                        <m:sub>
                          <m:r>
                            <a:rPr lang="en-US" b="0" i="1" smtClean="0">
                              <a:latin typeface="Cambria Math" panose="02040503050406030204" pitchFamily="18" charset="0"/>
                              <a:ea typeface="Calibri" panose="020F0502020204030204" pitchFamily="34" charset="0"/>
                              <a:cs typeface="Calibri" panose="020F0502020204030204" pitchFamily="34" charset="0"/>
                            </a:rPr>
                            <m:t>𝑡𝑜𝑡𝑎𝑙</m:t>
                          </m:r>
                        </m:sub>
                      </m:sSub>
                      <m:r>
                        <a:rPr lang="en-US" b="0" i="1" smtClean="0">
                          <a:latin typeface="Cambria Math" panose="02040503050406030204" pitchFamily="18" charset="0"/>
                          <a:ea typeface="Calibri" panose="020F0502020204030204" pitchFamily="34" charset="0"/>
                          <a:cs typeface="Calibri" panose="020F0502020204030204" pitchFamily="34" charset="0"/>
                        </a:rPr>
                        <m:t>=</m:t>
                      </m:r>
                      <m:f>
                        <m:fPr>
                          <m:ctrlPr>
                            <a:rPr lang="en-US" b="0" i="1" smtClean="0">
                              <a:latin typeface="Cambria Math" panose="02040503050406030204" pitchFamily="18" charset="0"/>
                              <a:ea typeface="Calibri" panose="020F0502020204030204" pitchFamily="34" charset="0"/>
                              <a:cs typeface="Calibri" panose="020F0502020204030204" pitchFamily="34" charset="0"/>
                            </a:rPr>
                          </m:ctrlPr>
                        </m:fPr>
                        <m:num>
                          <m:r>
                            <a:rPr lang="en-US" b="0" i="1" smtClean="0">
                              <a:latin typeface="Cambria Math" panose="02040503050406030204" pitchFamily="18" charset="0"/>
                              <a:ea typeface="Calibri" panose="020F0502020204030204" pitchFamily="34" charset="0"/>
                              <a:cs typeface="Calibri" panose="020F0502020204030204" pitchFamily="34" charset="0"/>
                            </a:rPr>
                            <m:t>1</m:t>
                          </m:r>
                        </m:num>
                        <m:den>
                          <m:r>
                            <a:rPr lang="en-US" b="0" i="1" smtClean="0">
                              <a:latin typeface="Cambria Math" panose="02040503050406030204" pitchFamily="18" charset="0"/>
                              <a:ea typeface="Calibri" panose="020F0502020204030204" pitchFamily="34" charset="0"/>
                              <a:cs typeface="Calibri" panose="020F0502020204030204" pitchFamily="34" charset="0"/>
                            </a:rPr>
                            <m:t>𝑁</m:t>
                          </m:r>
                        </m:den>
                      </m:f>
                      <m:nary>
                        <m:naryPr>
                          <m:chr m:val="∑"/>
                          <m:ctrlPr>
                            <a:rPr lang="en-US" b="0" i="1" smtClean="0">
                              <a:latin typeface="Cambria Math" panose="02040503050406030204" pitchFamily="18" charset="0"/>
                              <a:ea typeface="Calibri" panose="020F0502020204030204" pitchFamily="34" charset="0"/>
                              <a:cs typeface="Calibri" panose="020F0502020204030204" pitchFamily="34" charset="0"/>
                            </a:rPr>
                          </m:ctrlPr>
                        </m:naryPr>
                        <m:sub>
                          <m:r>
                            <m:rPr>
                              <m:brk m:alnAt="23"/>
                            </m:rPr>
                            <a:rPr lang="en-US" b="0" i="1" smtClean="0">
                              <a:latin typeface="Cambria Math" panose="02040503050406030204" pitchFamily="18" charset="0"/>
                              <a:ea typeface="Calibri" panose="020F0502020204030204" pitchFamily="34" charset="0"/>
                              <a:cs typeface="Calibri" panose="020F0502020204030204" pitchFamily="34" charset="0"/>
                            </a:rPr>
                            <m:t>𝑖</m:t>
                          </m:r>
                          <m:r>
                            <a:rPr lang="en-US" b="0" i="1" smtClean="0">
                              <a:latin typeface="Cambria Math" panose="02040503050406030204" pitchFamily="18" charset="0"/>
                              <a:ea typeface="Calibri" panose="020F0502020204030204" pitchFamily="34" charset="0"/>
                              <a:cs typeface="Calibri" panose="020F0502020204030204" pitchFamily="34" charset="0"/>
                            </a:rPr>
                            <m:t>=</m:t>
                          </m:r>
                          <m:r>
                            <m:rPr>
                              <m:brk m:alnAt="23"/>
                            </m:rPr>
                            <a:rPr lang="en-US" b="0" i="1" smtClean="0">
                              <a:latin typeface="Cambria Math" panose="02040503050406030204" pitchFamily="18" charset="0"/>
                              <a:ea typeface="Calibri" panose="020F0502020204030204" pitchFamily="34" charset="0"/>
                              <a:cs typeface="Calibri" panose="020F0502020204030204" pitchFamily="34" charset="0"/>
                            </a:rPr>
                            <m:t>1</m:t>
                          </m:r>
                        </m:sub>
                        <m:sup>
                          <m:r>
                            <a:rPr lang="en-US" b="0" i="1" smtClean="0">
                              <a:latin typeface="Cambria Math" panose="02040503050406030204" pitchFamily="18" charset="0"/>
                              <a:ea typeface="Calibri" panose="020F0502020204030204" pitchFamily="34" charset="0"/>
                              <a:cs typeface="Calibri" panose="020F0502020204030204" pitchFamily="34" charset="0"/>
                            </a:rPr>
                            <m:t>𝑁</m:t>
                          </m:r>
                        </m:sup>
                        <m:e>
                          <m:r>
                            <a:rPr lang="en-US" b="1" i="1" smtClean="0">
                              <a:latin typeface="Cambria Math" panose="02040503050406030204" pitchFamily="18" charset="0"/>
                              <a:ea typeface="Calibri" panose="020F0502020204030204" pitchFamily="34" charset="0"/>
                              <a:cs typeface="Calibri" panose="020F0502020204030204" pitchFamily="34" charset="0"/>
                            </a:rPr>
                            <m:t>𝑳</m:t>
                          </m:r>
                          <m:r>
                            <a:rPr lang="en-US" b="0" i="1" smtClean="0">
                              <a:latin typeface="Cambria Math" panose="02040503050406030204" pitchFamily="18" charset="0"/>
                              <a:ea typeface="Calibri" panose="020F0502020204030204" pitchFamily="34" charset="0"/>
                              <a:cs typeface="Calibri" panose="020F0502020204030204" pitchFamily="34" charset="0"/>
                            </a:rPr>
                            <m:t>(</m:t>
                          </m:r>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𝑰</m:t>
                              </m:r>
                            </m:e>
                            <m:sub>
                              <m:r>
                                <a:rPr lang="en-US" b="1" i="1" smtClean="0">
                                  <a:latin typeface="Cambria Math" panose="02040503050406030204" pitchFamily="18" charset="0"/>
                                  <a:ea typeface="Calibri" panose="020F0502020204030204" pitchFamily="34" charset="0"/>
                                  <a:cs typeface="Calibri" panose="020F0502020204030204" pitchFamily="34" charset="0"/>
                                </a:rPr>
                                <m:t>𝒊</m:t>
                              </m:r>
                            </m:sub>
                          </m:sSub>
                          <m:r>
                            <a:rPr lang="en-US" b="0" i="1" smtClean="0">
                              <a:latin typeface="Cambria Math" panose="02040503050406030204" pitchFamily="18" charset="0"/>
                              <a:ea typeface="Calibri" panose="020F0502020204030204" pitchFamily="34" charset="0"/>
                              <a:cs typeface="Calibri" panose="020F0502020204030204" pitchFamily="34" charset="0"/>
                            </a:rPr>
                            <m:t>, </m:t>
                          </m:r>
                          <m:sSub>
                            <m:sSubPr>
                              <m:ctrlPr>
                                <a:rPr lang="en-US" b="1" i="1" smtClean="0">
                                  <a:latin typeface="Cambria Math" panose="02040503050406030204" pitchFamily="18" charset="0"/>
                                  <a:ea typeface="Calibri" panose="020F0502020204030204" pitchFamily="34" charset="0"/>
                                  <a:cs typeface="Calibri" panose="020F0502020204030204" pitchFamily="34" charset="0"/>
                                </a:rPr>
                              </m:ctrlPr>
                            </m:sSubPr>
                            <m:e>
                              <m:r>
                                <a:rPr lang="en-US" b="1" i="1" smtClean="0">
                                  <a:latin typeface="Cambria Math" panose="02040503050406030204" pitchFamily="18" charset="0"/>
                                  <a:ea typeface="Calibri" panose="020F0502020204030204" pitchFamily="34" charset="0"/>
                                  <a:cs typeface="Calibri" panose="020F0502020204030204" pitchFamily="34" charset="0"/>
                                </a:rPr>
                                <m:t>𝑻</m:t>
                              </m:r>
                            </m:e>
                            <m:sub>
                              <m:r>
                                <a:rPr lang="en-US" b="1" i="1" smtClean="0">
                                  <a:latin typeface="Cambria Math" panose="02040503050406030204" pitchFamily="18" charset="0"/>
                                  <a:ea typeface="Calibri" panose="020F0502020204030204" pitchFamily="34" charset="0"/>
                                  <a:cs typeface="Calibri" panose="020F0502020204030204" pitchFamily="34" charset="0"/>
                                </a:rPr>
                                <m:t>𝒊</m:t>
                              </m:r>
                            </m:sub>
                          </m:sSub>
                          <m:r>
                            <a:rPr lang="en-US" b="0" i="1" smtClean="0">
                              <a:latin typeface="Cambria Math" panose="02040503050406030204" pitchFamily="18" charset="0"/>
                              <a:ea typeface="Calibri" panose="020F0502020204030204" pitchFamily="34" charset="0"/>
                              <a:cs typeface="Calibri" panose="020F0502020204030204" pitchFamily="34" charset="0"/>
                            </a:rPr>
                            <m:t>)</m:t>
                          </m:r>
                        </m:e>
                      </m:nary>
                    </m:oMath>
                  </m:oMathPara>
                </a14:m>
                <a:endParaRPr lang="de-DE" dirty="0">
                  <a:latin typeface="Calibri" panose="020F0502020204030204" pitchFamily="34" charset="0"/>
                  <a:ea typeface="Calibri" panose="020F0502020204030204" pitchFamily="34" charset="0"/>
                  <a:cs typeface="Calibri" panose="020F0502020204030204" pitchFamily="34" charset="0"/>
                </a:endParaRPr>
              </a:p>
              <a:p>
                <a:pPr algn="l"/>
                <a:r>
                  <a:rPr lang="de-DE" dirty="0">
                    <a:latin typeface="Calibri" panose="020F0502020204030204" pitchFamily="34" charset="0"/>
                    <a:ea typeface="Calibri" panose="020F0502020204030204" pitchFamily="34" charset="0"/>
                    <a:cs typeface="Calibri" panose="020F0502020204030204" pitchFamily="34" charset="0"/>
                  </a:rPr>
                  <a:t>berechnet.</a:t>
                </a:r>
              </a:p>
            </p:txBody>
          </p:sp>
        </mc:Choice>
        <mc:Fallback xmlns="">
          <p:sp>
            <p:nvSpPr>
              <p:cNvPr id="4" name="TextBox 3">
                <a:extLst>
                  <a:ext uri="{FF2B5EF4-FFF2-40B4-BE49-F238E27FC236}">
                    <a16:creationId xmlns:a16="http://schemas.microsoft.com/office/drawing/2014/main" id="{8EC8503C-7C97-AFCC-158A-1F5836BD02EB}"/>
                  </a:ext>
                </a:extLst>
              </p:cNvPr>
              <p:cNvSpPr txBox="1">
                <a:spLocks noRot="1" noChangeAspect="1" noMove="1" noResize="1" noEditPoints="1" noAdjustHandles="1" noChangeArrowheads="1" noChangeShapeType="1" noTextEdit="1"/>
              </p:cNvSpPr>
              <p:nvPr/>
            </p:nvSpPr>
            <p:spPr>
              <a:xfrm>
                <a:off x="592111" y="1386590"/>
                <a:ext cx="7697450" cy="2398477"/>
              </a:xfrm>
              <a:prstGeom prst="rect">
                <a:avLst/>
              </a:prstGeom>
              <a:blipFill>
                <a:blip r:embed="rId3"/>
                <a:stretch>
                  <a:fillRect l="-1029" t="-1523" b="-4315"/>
                </a:stretch>
              </a:blipFill>
            </p:spPr>
            <p:txBody>
              <a:bodyPr/>
              <a:lstStyle/>
              <a:p>
                <a:r>
                  <a:rPr lang="de-DE">
                    <a:noFill/>
                  </a:rPr>
                  <a:t> </a:t>
                </a:r>
              </a:p>
            </p:txBody>
          </p:sp>
        </mc:Fallback>
      </mc:AlternateContent>
      <p:sp>
        <p:nvSpPr>
          <p:cNvPr id="5" name="TextBox 4">
            <a:extLst>
              <a:ext uri="{FF2B5EF4-FFF2-40B4-BE49-F238E27FC236}">
                <a16:creationId xmlns:a16="http://schemas.microsoft.com/office/drawing/2014/main" id="{E31AA19E-8046-4FBB-673E-07350CDF591B}"/>
              </a:ext>
            </a:extLst>
          </p:cNvPr>
          <p:cNvSpPr txBox="1"/>
          <p:nvPr/>
        </p:nvSpPr>
        <p:spPr>
          <a:xfrm>
            <a:off x="592111" y="4159770"/>
            <a:ext cx="7600013" cy="1107996"/>
          </a:xfrm>
          <a:prstGeom prst="rect">
            <a:avLst/>
          </a:prstGeom>
          <a:noFill/>
        </p:spPr>
        <p:txBody>
          <a:bodyPr wrap="square" rtlCol="0">
            <a:spAutoFit/>
          </a:bodyPr>
          <a:lstStyle/>
          <a:p>
            <a:pPr algn="l"/>
            <a:r>
              <a:rPr lang="en-US" dirty="0">
                <a:latin typeface="Calibri" panose="020F0502020204030204" pitchFamily="34" charset="0"/>
                <a:ea typeface="Calibri" panose="020F0502020204030204" pitchFamily="34" charset="0"/>
                <a:cs typeface="Calibri" panose="020F0502020204030204" pitchFamily="34" charset="0"/>
              </a:rPr>
              <a:t>Die </a:t>
            </a:r>
            <a:r>
              <a:rPr lang="en-US" dirty="0" err="1">
                <a:latin typeface="Calibri" panose="020F0502020204030204" pitchFamily="34" charset="0"/>
                <a:ea typeface="Calibri" panose="020F0502020204030204" pitchFamily="34" charset="0"/>
                <a:cs typeface="Calibri" panose="020F0502020204030204" pitchFamily="34" charset="0"/>
              </a:rPr>
              <a:t>symmetrische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Natur</a:t>
            </a:r>
            <a:r>
              <a:rPr lang="en-US" dirty="0">
                <a:latin typeface="Calibri" panose="020F0502020204030204" pitchFamily="34" charset="0"/>
                <a:ea typeface="Calibri" panose="020F0502020204030204" pitchFamily="34" charset="0"/>
                <a:cs typeface="Calibri" panose="020F0502020204030204" pitchFamily="34" charset="0"/>
              </a:rPr>
              <a:t> der Loss-</a:t>
            </a:r>
            <a:r>
              <a:rPr lang="en-US" dirty="0" err="1">
                <a:latin typeface="Calibri" panose="020F0502020204030204" pitchFamily="34" charset="0"/>
                <a:ea typeface="Calibri" panose="020F0502020204030204" pitchFamily="34" charset="0"/>
                <a:cs typeface="Calibri" panose="020F0502020204030204" pitchFamily="34" charset="0"/>
              </a:rPr>
              <a:t>Funktion</a:t>
            </a:r>
            <a:r>
              <a:rPr lang="en-US" dirty="0">
                <a:latin typeface="Calibri" panose="020F0502020204030204" pitchFamily="34" charset="0"/>
                <a:ea typeface="Calibri" panose="020F0502020204030204" pitchFamily="34" charset="0"/>
                <a:cs typeface="Calibri" panose="020F0502020204030204" pitchFamily="34" charset="0"/>
              </a:rPr>
              <a:t> (symmetric Cross Entropy Loss) </a:t>
            </a:r>
            <a:r>
              <a:rPr lang="en-US" dirty="0" err="1">
                <a:latin typeface="Calibri" panose="020F0502020204030204" pitchFamily="34" charset="0"/>
                <a:ea typeface="Calibri" panose="020F0502020204030204" pitchFamily="34" charset="0"/>
                <a:cs typeface="Calibri" panose="020F0502020204030204" pitchFamily="34" charset="0"/>
              </a:rPr>
              <a:t>stellt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sicher</a:t>
            </a:r>
            <a:r>
              <a:rPr lang="en-US" dirty="0">
                <a:latin typeface="Calibri" panose="020F0502020204030204" pitchFamily="34" charset="0"/>
                <a:ea typeface="Calibri" panose="020F0502020204030204" pitchFamily="34" charset="0"/>
                <a:cs typeface="Calibri" panose="020F0502020204030204" pitchFamily="34" charset="0"/>
              </a:rPr>
              <a:t>, dass die Bild-</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-Text- und Text-</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-Bild-</a:t>
            </a:r>
            <a:r>
              <a:rPr lang="en-US" dirty="0" err="1">
                <a:latin typeface="Calibri" panose="020F0502020204030204" pitchFamily="34" charset="0"/>
                <a:ea typeface="Calibri" panose="020F0502020204030204" pitchFamily="34" charset="0"/>
                <a:cs typeface="Calibri" panose="020F0502020204030204" pitchFamily="34" charset="0"/>
              </a:rPr>
              <a:t>Vorhersagen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während</a:t>
            </a:r>
            <a:r>
              <a:rPr lang="en-US" dirty="0">
                <a:latin typeface="Calibri" panose="020F0502020204030204" pitchFamily="34" charset="0"/>
                <a:ea typeface="Calibri" panose="020F0502020204030204" pitchFamily="34" charset="0"/>
                <a:cs typeface="Calibri" panose="020F0502020204030204" pitchFamily="34" charset="0"/>
              </a:rPr>
              <a:t> des Trainings </a:t>
            </a:r>
            <a:r>
              <a:rPr lang="en-US" dirty="0" err="1">
                <a:latin typeface="Calibri" panose="020F0502020204030204" pitchFamily="34" charset="0"/>
                <a:ea typeface="Calibri" panose="020F0502020204030204" pitchFamily="34" charset="0"/>
                <a:cs typeface="Calibri" panose="020F0502020204030204" pitchFamily="34" charset="0"/>
              </a:rPr>
              <a:t>gleichmäßig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betont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werden</a:t>
            </a:r>
            <a:endParaRPr lang="de-D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31415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53C3-1D31-E5F8-8932-A001BE1A0F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9E5A225-1E00-7ED3-EBFD-77A896B6C1B2}"/>
              </a:ext>
            </a:extLst>
          </p:cNvPr>
          <p:cNvSpPr>
            <a:spLocks noGrp="1"/>
          </p:cNvSpPr>
          <p:nvPr>
            <p:ph type="title"/>
          </p:nvPr>
        </p:nvSpPr>
        <p:spPr/>
        <p:txBody>
          <a:bodyPr/>
          <a:lstStyle/>
          <a:p>
            <a:r>
              <a:rPr lang="de-DE" dirty="0"/>
              <a:t>Kontrastives Lernen im Detail</a:t>
            </a:r>
          </a:p>
        </p:txBody>
      </p:sp>
      <p:sp>
        <p:nvSpPr>
          <p:cNvPr id="3" name="Inhaltsplatzhalter 2">
            <a:extLst>
              <a:ext uri="{FF2B5EF4-FFF2-40B4-BE49-F238E27FC236}">
                <a16:creationId xmlns:a16="http://schemas.microsoft.com/office/drawing/2014/main" id="{9AF01545-F67F-332C-FFD3-86281488526B}"/>
              </a:ext>
            </a:extLst>
          </p:cNvPr>
          <p:cNvSpPr>
            <a:spLocks noGrp="1"/>
          </p:cNvSpPr>
          <p:nvPr>
            <p:ph idx="1"/>
          </p:nvPr>
        </p:nvSpPr>
        <p:spPr>
          <a:xfrm>
            <a:off x="0" y="720000"/>
            <a:ext cx="9144000" cy="430887"/>
          </a:xfrm>
        </p:spPr>
        <p:txBody>
          <a:bodyPr/>
          <a:lstStyle/>
          <a:p>
            <a:pPr>
              <a:buNone/>
            </a:pPr>
            <a:r>
              <a:rPr lang="de-DE" sz="2800" dirty="0">
                <a:solidFill>
                  <a:srgbClr val="008000"/>
                </a:solidFill>
              </a:rPr>
              <a:t>Numpy_like Pseudocode </a:t>
            </a:r>
            <a:r>
              <a:rPr lang="de-DE" sz="2000" dirty="0">
                <a:solidFill>
                  <a:srgbClr val="009AE0"/>
                </a:solidFill>
              </a:rPr>
              <a:t>(Radford u. a. 2021, S 5) </a:t>
            </a:r>
          </a:p>
        </p:txBody>
      </p:sp>
      <p:pic>
        <p:nvPicPr>
          <p:cNvPr id="6" name="Picture 5" descr="A screenshot of a computer program&#10;&#10;Description automatically generated">
            <a:extLst>
              <a:ext uri="{FF2B5EF4-FFF2-40B4-BE49-F238E27FC236}">
                <a16:creationId xmlns:a16="http://schemas.microsoft.com/office/drawing/2014/main" id="{5E93DD18-7B90-FB59-14A3-4338A4DE7E77}"/>
              </a:ext>
            </a:extLst>
          </p:cNvPr>
          <p:cNvPicPr>
            <a:picLocks noChangeAspect="1"/>
          </p:cNvPicPr>
          <p:nvPr/>
        </p:nvPicPr>
        <p:blipFill>
          <a:blip r:embed="rId3"/>
          <a:stretch>
            <a:fillRect/>
          </a:stretch>
        </p:blipFill>
        <p:spPr>
          <a:xfrm>
            <a:off x="669925" y="1438592"/>
            <a:ext cx="5395595" cy="4981330"/>
          </a:xfrm>
          <a:prstGeom prst="rect">
            <a:avLst/>
          </a:prstGeom>
        </p:spPr>
      </p:pic>
    </p:spTree>
    <p:extLst>
      <p:ext uri="{BB962C8B-B14F-4D97-AF65-F5344CB8AC3E}">
        <p14:creationId xmlns:p14="http://schemas.microsoft.com/office/powerpoint/2010/main" val="14145881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p:spPr>
        <p:txBody>
          <a:bodyPr/>
          <a:lstStyle/>
          <a:p>
            <a:r>
              <a:rPr lang="de-DE" dirty="0"/>
              <a:t>Anwendungen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Anwendungen</a:t>
            </a:r>
            <a:endParaRPr lang="de-DE" sz="2000" dirty="0">
              <a:solidFill>
                <a:srgbClr val="009AE0"/>
              </a:solidFill>
            </a:endParaRPr>
          </a:p>
        </p:txBody>
      </p:sp>
      <p:sp>
        <p:nvSpPr>
          <p:cNvPr id="4" name="TextBox 3">
            <a:extLst>
              <a:ext uri="{FF2B5EF4-FFF2-40B4-BE49-F238E27FC236}">
                <a16:creationId xmlns:a16="http://schemas.microsoft.com/office/drawing/2014/main" id="{A8B9B62D-AAF3-B3BD-8C68-37CA7B448400}"/>
              </a:ext>
            </a:extLst>
          </p:cNvPr>
          <p:cNvSpPr txBox="1"/>
          <p:nvPr/>
        </p:nvSpPr>
        <p:spPr>
          <a:xfrm>
            <a:off x="509666" y="1171127"/>
            <a:ext cx="7914806" cy="5339923"/>
          </a:xfrm>
          <a:prstGeom prst="rect">
            <a:avLst/>
          </a:prstGeom>
          <a:noFill/>
        </p:spPr>
        <p:txBody>
          <a:bodyPr wrap="square" rtlCol="0">
            <a:spAutoFit/>
          </a:bodyPr>
          <a:lstStyle/>
          <a:p>
            <a:pPr marL="342900" indent="-34290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Zero-Shot-</a:t>
            </a:r>
            <a:r>
              <a:rPr lang="en-US" b="1" dirty="0" err="1">
                <a:latin typeface="Calibri" panose="020F0502020204030204" pitchFamily="34" charset="0"/>
                <a:ea typeface="Calibri" panose="020F0502020204030204" pitchFamily="34" charset="0"/>
                <a:cs typeface="Calibri" panose="020F0502020204030204" pitchFamily="34" charset="0"/>
              </a:rPr>
              <a:t>Lernen</a:t>
            </a:r>
            <a:r>
              <a:rPr lang="en-US" dirty="0">
                <a:latin typeface="Calibri" panose="020F0502020204030204" pitchFamily="34" charset="0"/>
                <a:ea typeface="Calibri" panose="020F0502020204030204" pitchFamily="34" charset="0"/>
                <a:cs typeface="Calibri" panose="020F0502020204030204" pitchFamily="34" charset="0"/>
              </a:rPr>
              <a:t>: CLIP </a:t>
            </a:r>
            <a:r>
              <a:rPr lang="en-US" dirty="0" err="1">
                <a:latin typeface="Calibri" panose="020F0502020204030204" pitchFamily="34" charset="0"/>
                <a:ea typeface="Calibri" panose="020F0502020204030204" pitchFamily="34" charset="0"/>
                <a:cs typeface="Calibri" panose="020F0502020204030204" pitchFamily="34" charset="0"/>
              </a:rPr>
              <a:t>kann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Bilder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klassifizieren</a:t>
            </a:r>
            <a:r>
              <a:rPr lang="en-US" dirty="0">
                <a:latin typeface="Calibri" panose="020F0502020204030204" pitchFamily="34" charset="0"/>
                <a:ea typeface="Calibri" panose="020F0502020204030204" pitchFamily="34" charset="0"/>
                <a:cs typeface="Calibri" panose="020F0502020204030204" pitchFamily="34" charset="0"/>
              </a:rPr>
              <a:t>, in dem es die </a:t>
            </a:r>
            <a:r>
              <a:rPr lang="en-US" dirty="0" err="1">
                <a:latin typeface="Calibri" panose="020F0502020204030204" pitchFamily="34" charset="0"/>
                <a:ea typeface="Calibri" panose="020F0502020204030204" pitchFamily="34" charset="0"/>
                <a:cs typeface="Calibri" panose="020F0502020204030204" pitchFamily="34" charset="0"/>
              </a:rPr>
              <a:t>Ähnlichkeiten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zwischen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Bildern</a:t>
            </a:r>
            <a:r>
              <a:rPr lang="en-US" dirty="0">
                <a:latin typeface="Calibri" panose="020F0502020204030204" pitchFamily="34" charset="0"/>
                <a:ea typeface="Calibri" panose="020F0502020204030204" pitchFamily="34" charset="0"/>
                <a:cs typeface="Calibri" panose="020F0502020204030204" pitchFamily="34" charset="0"/>
              </a:rPr>
              <a:t> und </a:t>
            </a:r>
            <a:r>
              <a:rPr lang="en-US" dirty="0" err="1">
                <a:latin typeface="Calibri" panose="020F0502020204030204" pitchFamily="34" charset="0"/>
                <a:ea typeface="Calibri" panose="020F0502020204030204" pitchFamily="34" charset="0"/>
                <a:cs typeface="Calibri" panose="020F0502020204030204" pitchFamily="34" charset="0"/>
              </a:rPr>
              <a:t>Textbeschreibungen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nutzt</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Bild- und </a:t>
            </a:r>
            <a:r>
              <a:rPr lang="en-US" b="1" dirty="0" err="1">
                <a:latin typeface="Calibri" panose="020F0502020204030204" pitchFamily="34" charset="0"/>
                <a:ea typeface="Calibri" panose="020F0502020204030204" pitchFamily="34" charset="0"/>
                <a:cs typeface="Calibri" panose="020F0502020204030204" pitchFamily="34" charset="0"/>
              </a:rPr>
              <a:t>Textsuche</a:t>
            </a:r>
            <a:r>
              <a:rPr lang="en-US" dirty="0">
                <a:latin typeface="Calibri" panose="020F0502020204030204" pitchFamily="34" charset="0"/>
                <a:ea typeface="Calibri" panose="020F0502020204030204" pitchFamily="34" charset="0"/>
                <a:cs typeface="Calibri" panose="020F0502020204030204" pitchFamily="34" charset="0"/>
              </a:rPr>
              <a:t>: Es </a:t>
            </a:r>
            <a:r>
              <a:rPr lang="en-US" dirty="0" err="1">
                <a:latin typeface="Calibri" panose="020F0502020204030204" pitchFamily="34" charset="0"/>
                <a:ea typeface="Calibri" panose="020F0502020204030204" pitchFamily="34" charset="0"/>
                <a:cs typeface="Calibri" panose="020F0502020204030204" pitchFamily="34" charset="0"/>
              </a:rPr>
              <a:t>ermöglicht</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Suche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nach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Bildern</a:t>
            </a:r>
            <a:r>
              <a:rPr lang="en-US" dirty="0">
                <a:latin typeface="Calibri" panose="020F0502020204030204" pitchFamily="34" charset="0"/>
                <a:ea typeface="Calibri" panose="020F0502020204030204" pitchFamily="34" charset="0"/>
                <a:cs typeface="Calibri" panose="020F0502020204030204" pitchFamily="34" charset="0"/>
              </a:rPr>
              <a:t> mit </a:t>
            </a:r>
            <a:r>
              <a:rPr lang="en-US" dirty="0" err="1">
                <a:latin typeface="Calibri" panose="020F0502020204030204" pitchFamily="34" charset="0"/>
                <a:ea typeface="Calibri" panose="020F0502020204030204" pitchFamily="34" charset="0"/>
                <a:cs typeface="Calibri" panose="020F0502020204030204" pitchFamily="34" charset="0"/>
              </a:rPr>
              <a:t>textuellen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Beschreibungen</a:t>
            </a:r>
            <a:r>
              <a:rPr lang="en-US" dirty="0">
                <a:latin typeface="Calibri" panose="020F0502020204030204" pitchFamily="34" charset="0"/>
                <a:ea typeface="Calibri" panose="020F0502020204030204" pitchFamily="34" charset="0"/>
                <a:cs typeface="Calibri" panose="020F0502020204030204" pitchFamily="34" charset="0"/>
              </a:rPr>
              <a:t> und </a:t>
            </a:r>
            <a:r>
              <a:rPr lang="en-US" dirty="0" err="1">
                <a:latin typeface="Calibri" panose="020F0502020204030204" pitchFamily="34" charset="0"/>
                <a:ea typeface="Calibri" panose="020F0502020204030204" pitchFamily="34" charset="0"/>
                <a:cs typeface="Calibri" panose="020F0502020204030204" pitchFamily="34" charset="0"/>
              </a:rPr>
              <a:t>umgekehrt</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Suche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nach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Texten</a:t>
            </a:r>
            <a:r>
              <a:rPr lang="en-US" dirty="0">
                <a:latin typeface="Calibri" panose="020F0502020204030204" pitchFamily="34" charset="0"/>
                <a:ea typeface="Calibri" panose="020F0502020204030204" pitchFamily="34" charset="0"/>
                <a:cs typeface="Calibri" panose="020F0502020204030204" pitchFamily="34" charset="0"/>
              </a:rPr>
              <a:t>, die </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einem</a:t>
            </a:r>
            <a:r>
              <a:rPr lang="en-US" dirty="0">
                <a:latin typeface="Calibri" panose="020F0502020204030204" pitchFamily="34" charset="0"/>
                <a:ea typeface="Calibri" panose="020F0502020204030204" pitchFamily="34" charset="0"/>
                <a:cs typeface="Calibri" panose="020F0502020204030204" pitchFamily="34" charset="0"/>
              </a:rPr>
              <a:t> Bild </a:t>
            </a:r>
            <a:r>
              <a:rPr lang="en-US" dirty="0" err="1">
                <a:latin typeface="Calibri" panose="020F0502020204030204" pitchFamily="34" charset="0"/>
                <a:ea typeface="Calibri" panose="020F0502020204030204" pitchFamily="34" charset="0"/>
                <a:cs typeface="Calibri" panose="020F0502020204030204" pitchFamily="34" charset="0"/>
              </a:rPr>
              <a:t>passen</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Content Moderation</a:t>
            </a:r>
            <a:r>
              <a:rPr lang="en-US" dirty="0">
                <a:latin typeface="Calibri" panose="020F0502020204030204" pitchFamily="34" charset="0"/>
                <a:ea typeface="Calibri" panose="020F0502020204030204" pitchFamily="34" charset="0"/>
                <a:cs typeface="Calibri" panose="020F0502020204030204" pitchFamily="34" charset="0"/>
              </a:rPr>
              <a:t>: CLIP </a:t>
            </a:r>
            <a:r>
              <a:rPr lang="en-US" dirty="0" err="1">
                <a:latin typeface="Calibri" panose="020F0502020204030204" pitchFamily="34" charset="0"/>
                <a:ea typeface="Calibri" panose="020F0502020204030204" pitchFamily="34" charset="0"/>
                <a:cs typeface="Calibri" panose="020F0502020204030204" pitchFamily="34" charset="0"/>
              </a:rPr>
              <a:t>kann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zur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automatischen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Erkennung</a:t>
            </a:r>
            <a:r>
              <a:rPr lang="en-US" dirty="0">
                <a:latin typeface="Calibri" panose="020F0502020204030204" pitchFamily="34" charset="0"/>
                <a:ea typeface="Calibri" panose="020F0502020204030204" pitchFamily="34" charset="0"/>
                <a:cs typeface="Calibri" panose="020F0502020204030204" pitchFamily="34" charset="0"/>
              </a:rPr>
              <a:t> und </a:t>
            </a:r>
            <a:r>
              <a:rPr lang="en-US" dirty="0" err="1">
                <a:latin typeface="Calibri" panose="020F0502020204030204" pitchFamily="34" charset="0"/>
                <a:ea typeface="Calibri" panose="020F0502020204030204" pitchFamily="34" charset="0"/>
                <a:cs typeface="Calibri" panose="020F0502020204030204" pitchFamily="34" charset="0"/>
              </a:rPr>
              <a:t>Filterung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unangemessener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Inhalte</a:t>
            </a:r>
            <a:r>
              <a:rPr lang="en-US" dirty="0">
                <a:latin typeface="Calibri" panose="020F0502020204030204" pitchFamily="34" charset="0"/>
                <a:ea typeface="Calibri" panose="020F0502020204030204" pitchFamily="34" charset="0"/>
                <a:cs typeface="Calibri" panose="020F0502020204030204" pitchFamily="34" charset="0"/>
              </a:rPr>
              <a:t> in </a:t>
            </a:r>
            <a:r>
              <a:rPr lang="en-US" dirty="0" err="1">
                <a:latin typeface="Calibri" panose="020F0502020204030204" pitchFamily="34" charset="0"/>
                <a:ea typeface="Calibri" panose="020F0502020204030204" pitchFamily="34" charset="0"/>
                <a:cs typeface="Calibri" panose="020F0502020204030204" pitchFamily="34" charset="0"/>
              </a:rPr>
              <a:t>Bildern</a:t>
            </a:r>
            <a:r>
              <a:rPr lang="en-US" dirty="0">
                <a:latin typeface="Calibri" panose="020F0502020204030204" pitchFamily="34" charset="0"/>
                <a:ea typeface="Calibri" panose="020F0502020204030204" pitchFamily="34" charset="0"/>
                <a:cs typeface="Calibri" panose="020F0502020204030204" pitchFamily="34" charset="0"/>
              </a:rPr>
              <a:t> und </a:t>
            </a:r>
            <a:r>
              <a:rPr lang="en-US" dirty="0" err="1">
                <a:latin typeface="Calibri" panose="020F0502020204030204" pitchFamily="34" charset="0"/>
                <a:ea typeface="Calibri" panose="020F0502020204030204" pitchFamily="34" charset="0"/>
                <a:cs typeface="Calibri" panose="020F0502020204030204" pitchFamily="34" charset="0"/>
              </a:rPr>
              <a:t>Texten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eingesetzt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werden</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b="1" dirty="0" err="1">
                <a:latin typeface="Calibri" panose="020F0502020204030204" pitchFamily="34" charset="0"/>
                <a:ea typeface="Calibri" panose="020F0502020204030204" pitchFamily="34" charset="0"/>
                <a:cs typeface="Calibri" panose="020F0502020204030204" pitchFamily="34" charset="0"/>
              </a:rPr>
              <a:t>Automatische</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Bildbeschriftung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Generierung</a:t>
            </a:r>
            <a:r>
              <a:rPr lang="en-US" dirty="0">
                <a:latin typeface="Calibri" panose="020F0502020204030204" pitchFamily="34" charset="0"/>
                <a:ea typeface="Calibri" panose="020F0502020204030204" pitchFamily="34" charset="0"/>
                <a:cs typeface="Calibri" panose="020F0502020204030204" pitchFamily="34" charset="0"/>
              </a:rPr>
              <a:t> von </a:t>
            </a:r>
            <a:r>
              <a:rPr lang="en-US" dirty="0" err="1">
                <a:latin typeface="Calibri" panose="020F0502020204030204" pitchFamily="34" charset="0"/>
                <a:ea typeface="Calibri" panose="020F0502020204030204" pitchFamily="34" charset="0"/>
                <a:cs typeface="Calibri" panose="020F0502020204030204" pitchFamily="34" charset="0"/>
              </a:rPr>
              <a:t>Textbeschreibungen</a:t>
            </a:r>
            <a:r>
              <a:rPr lang="en-US" dirty="0">
                <a:latin typeface="Calibri" panose="020F0502020204030204" pitchFamily="34" charset="0"/>
                <a:ea typeface="Calibri" panose="020F0502020204030204" pitchFamily="34" charset="0"/>
                <a:cs typeface="Calibri" panose="020F0502020204030204" pitchFamily="34" charset="0"/>
              </a:rPr>
              <a:t> für </a:t>
            </a:r>
            <a:r>
              <a:rPr lang="en-US" dirty="0" err="1">
                <a:latin typeface="Calibri" panose="020F0502020204030204" pitchFamily="34" charset="0"/>
                <a:ea typeface="Calibri" panose="020F0502020204030204" pitchFamily="34" charset="0"/>
                <a:cs typeface="Calibri" panose="020F0502020204030204" pitchFamily="34" charset="0"/>
              </a:rPr>
              <a:t>Bilder</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Sentiment-Analysis in </a:t>
            </a:r>
            <a:r>
              <a:rPr lang="en-US" b="1" dirty="0" err="1">
                <a:latin typeface="Calibri" panose="020F0502020204030204" pitchFamily="34" charset="0"/>
                <a:ea typeface="Calibri" panose="020F0502020204030204" pitchFamily="34" charset="0"/>
                <a:cs typeface="Calibri" panose="020F0502020204030204" pitchFamily="34" charset="0"/>
              </a:rPr>
              <a:t>Bildern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Erkennung</a:t>
            </a:r>
            <a:r>
              <a:rPr lang="en-US" dirty="0">
                <a:latin typeface="Calibri" panose="020F0502020204030204" pitchFamily="34" charset="0"/>
                <a:ea typeface="Calibri" panose="020F0502020204030204" pitchFamily="34" charset="0"/>
                <a:cs typeface="Calibri" panose="020F0502020204030204" pitchFamily="34" charset="0"/>
              </a:rPr>
              <a:t> der Stimmung </a:t>
            </a:r>
            <a:r>
              <a:rPr lang="en-US" dirty="0" err="1">
                <a:latin typeface="Calibri" panose="020F0502020204030204" pitchFamily="34" charset="0"/>
                <a:ea typeface="Calibri" panose="020F0502020204030204" pitchFamily="34" charset="0"/>
                <a:cs typeface="Calibri" panose="020F0502020204030204" pitchFamily="34" charset="0"/>
              </a:rPr>
              <a:t>oder</a:t>
            </a:r>
            <a:r>
              <a:rPr lang="en-US" dirty="0">
                <a:latin typeface="Calibri" panose="020F0502020204030204" pitchFamily="34" charset="0"/>
                <a:ea typeface="Calibri" panose="020F0502020204030204" pitchFamily="34" charset="0"/>
                <a:cs typeface="Calibri" panose="020F0502020204030204" pitchFamily="34" charset="0"/>
              </a:rPr>
              <a:t> des </a:t>
            </a:r>
            <a:r>
              <a:rPr lang="en-US" dirty="0" err="1">
                <a:latin typeface="Calibri" panose="020F0502020204030204" pitchFamily="34" charset="0"/>
                <a:ea typeface="Calibri" panose="020F0502020204030204" pitchFamily="34" charset="0"/>
                <a:cs typeface="Calibri" panose="020F0502020204030204" pitchFamily="34" charset="0"/>
              </a:rPr>
              <a:t>Gefühls</a:t>
            </a:r>
            <a:r>
              <a:rPr lang="en-US" dirty="0">
                <a:latin typeface="Calibri" panose="020F0502020204030204" pitchFamily="34" charset="0"/>
                <a:ea typeface="Calibri" panose="020F0502020204030204" pitchFamily="34" charset="0"/>
                <a:cs typeface="Calibri" panose="020F0502020204030204" pitchFamily="34" charset="0"/>
              </a:rPr>
              <a:t>, das ein Bild </a:t>
            </a:r>
            <a:r>
              <a:rPr lang="en-US" dirty="0" err="1">
                <a:latin typeface="Calibri" panose="020F0502020204030204" pitchFamily="34" charset="0"/>
                <a:ea typeface="Calibri" panose="020F0502020204030204" pitchFamily="34" charset="0"/>
                <a:cs typeface="Calibri" panose="020F0502020204030204" pitchFamily="34" charset="0"/>
              </a:rPr>
              <a:t>vermittelt</a:t>
            </a:r>
            <a:r>
              <a:rPr lang="en-US" dirty="0">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Und </a:t>
            </a:r>
            <a:r>
              <a:rPr lang="en-US" dirty="0" err="1">
                <a:latin typeface="Calibri" panose="020F0502020204030204" pitchFamily="34" charset="0"/>
                <a:ea typeface="Calibri" panose="020F0502020204030204" pitchFamily="34" charset="0"/>
                <a:cs typeface="Calibri" panose="020F0502020204030204" pitchFamily="34" charset="0"/>
              </a:rPr>
              <a:t>noch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mehr</a:t>
            </a:r>
            <a:r>
              <a:rPr lang="en-US"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126327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553998"/>
          </a:xfrm>
        </p:spPr>
        <p:txBody>
          <a:bodyPr/>
          <a:lstStyle/>
          <a:p>
            <a:r>
              <a:rPr lang="de-DE" dirty="0"/>
              <a:t>Anwendungen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Beispielcode für Bild-Klassifizierung </a:t>
            </a:r>
            <a:r>
              <a:rPr lang="de-DE" sz="2000" dirty="0">
                <a:solidFill>
                  <a:srgbClr val="009AE0"/>
                </a:solidFill>
              </a:rPr>
              <a:t>(Pinecone 2023) </a:t>
            </a:r>
          </a:p>
        </p:txBody>
      </p:sp>
      <p:pic>
        <p:nvPicPr>
          <p:cNvPr id="6" name="Picture 5">
            <a:extLst>
              <a:ext uri="{FF2B5EF4-FFF2-40B4-BE49-F238E27FC236}">
                <a16:creationId xmlns:a16="http://schemas.microsoft.com/office/drawing/2014/main" id="{B85010C9-42FB-5F17-682B-45287311B042}"/>
              </a:ext>
            </a:extLst>
          </p:cNvPr>
          <p:cNvPicPr>
            <a:picLocks noChangeAspect="1"/>
          </p:cNvPicPr>
          <p:nvPr/>
        </p:nvPicPr>
        <p:blipFill>
          <a:blip r:embed="rId2"/>
          <a:stretch>
            <a:fillRect/>
          </a:stretch>
        </p:blipFill>
        <p:spPr>
          <a:xfrm>
            <a:off x="473624" y="1316889"/>
            <a:ext cx="4487775" cy="3029817"/>
          </a:xfrm>
          <a:prstGeom prst="rect">
            <a:avLst/>
          </a:prstGeom>
        </p:spPr>
      </p:pic>
      <p:pic>
        <p:nvPicPr>
          <p:cNvPr id="8" name="Picture 7">
            <a:extLst>
              <a:ext uri="{FF2B5EF4-FFF2-40B4-BE49-F238E27FC236}">
                <a16:creationId xmlns:a16="http://schemas.microsoft.com/office/drawing/2014/main" id="{637CCB7D-8502-1B79-D985-03119E2A089C}"/>
              </a:ext>
            </a:extLst>
          </p:cNvPr>
          <p:cNvPicPr>
            <a:picLocks noChangeAspect="1"/>
          </p:cNvPicPr>
          <p:nvPr/>
        </p:nvPicPr>
        <p:blipFill>
          <a:blip r:embed="rId3"/>
          <a:stretch>
            <a:fillRect/>
          </a:stretch>
        </p:blipFill>
        <p:spPr>
          <a:xfrm>
            <a:off x="4251147" y="4046130"/>
            <a:ext cx="4165831" cy="2239569"/>
          </a:xfrm>
          <a:prstGeom prst="rect">
            <a:avLst/>
          </a:prstGeom>
        </p:spPr>
      </p:pic>
      <p:sp>
        <p:nvSpPr>
          <p:cNvPr id="9" name="TextBox 8">
            <a:extLst>
              <a:ext uri="{FF2B5EF4-FFF2-40B4-BE49-F238E27FC236}">
                <a16:creationId xmlns:a16="http://schemas.microsoft.com/office/drawing/2014/main" id="{C4774261-0EA0-3F95-E942-A1B0E85B8F91}"/>
              </a:ext>
            </a:extLst>
          </p:cNvPr>
          <p:cNvSpPr txBox="1"/>
          <p:nvPr/>
        </p:nvSpPr>
        <p:spPr>
          <a:xfrm>
            <a:off x="533585" y="4966122"/>
            <a:ext cx="3425253" cy="734518"/>
          </a:xfrm>
          <a:prstGeom prst="rect">
            <a:avLst/>
          </a:prstGeom>
          <a:noFill/>
        </p:spPr>
        <p:txBody>
          <a:bodyPr wrap="square" rtlCol="0">
            <a:spAutoFit/>
          </a:bodyPr>
          <a:lstStyle/>
          <a:p>
            <a:r>
              <a:rPr lang="en-US" sz="1400" dirty="0"/>
              <a:t>Der komplette Code findet man auf </a:t>
            </a:r>
            <a:r>
              <a:rPr lang="en-US" sz="1400" dirty="0">
                <a:solidFill>
                  <a:srgbClr val="009AE0"/>
                </a:solidFill>
                <a:hlinkClick r:id="rId4">
                  <a:extLst>
                    <a:ext uri="{A12FA001-AC4F-418D-AE19-62706E023703}">
                      <ahyp:hlinkClr xmlns:ahyp="http://schemas.microsoft.com/office/drawing/2018/hyperlinkcolor" val="tx"/>
                    </a:ext>
                  </a:extLst>
                </a:hlinkClick>
              </a:rPr>
              <a:t>https://github.com/KenanKhauto/zero-shot-learning</a:t>
            </a:r>
            <a:endParaRPr lang="de-DE" sz="1400" dirty="0">
              <a:solidFill>
                <a:srgbClr val="009AE0"/>
              </a:solidFill>
            </a:endParaRPr>
          </a:p>
        </p:txBody>
      </p:sp>
    </p:spTree>
    <p:extLst>
      <p:ext uri="{BB962C8B-B14F-4D97-AF65-F5344CB8AC3E}">
        <p14:creationId xmlns:p14="http://schemas.microsoft.com/office/powerpoint/2010/main" val="422736626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5E74-DA28-AFD2-A0D8-133CD338AEB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94816E-472C-7BF9-044C-A4EED4B78CA2}"/>
              </a:ext>
            </a:extLst>
          </p:cNvPr>
          <p:cNvSpPr>
            <a:spLocks noGrp="1"/>
          </p:cNvSpPr>
          <p:nvPr>
            <p:ph type="title"/>
          </p:nvPr>
        </p:nvSpPr>
        <p:spPr>
          <a:xfrm>
            <a:off x="0" y="0"/>
            <a:ext cx="9144000" cy="553998"/>
          </a:xfrm>
        </p:spPr>
        <p:txBody>
          <a:bodyPr/>
          <a:lstStyle/>
          <a:p>
            <a:r>
              <a:rPr lang="de-DE" dirty="0"/>
              <a:t>Anwendungen</a:t>
            </a:r>
          </a:p>
        </p:txBody>
      </p:sp>
      <p:sp>
        <p:nvSpPr>
          <p:cNvPr id="3" name="Inhaltsplatzhalter 2">
            <a:extLst>
              <a:ext uri="{FF2B5EF4-FFF2-40B4-BE49-F238E27FC236}">
                <a16:creationId xmlns:a16="http://schemas.microsoft.com/office/drawing/2014/main" id="{36897AC8-9F72-4AC1-AD5B-46F6BC9F0D95}"/>
              </a:ext>
            </a:extLst>
          </p:cNvPr>
          <p:cNvSpPr>
            <a:spLocks noGrp="1"/>
          </p:cNvSpPr>
          <p:nvPr>
            <p:ph idx="1"/>
          </p:nvPr>
        </p:nvSpPr>
        <p:spPr>
          <a:xfrm>
            <a:off x="0" y="720000"/>
            <a:ext cx="9144000" cy="430887"/>
          </a:xfrm>
        </p:spPr>
        <p:txBody>
          <a:bodyPr/>
          <a:lstStyle/>
          <a:p>
            <a:pPr>
              <a:buNone/>
            </a:pPr>
            <a:r>
              <a:rPr lang="de-DE" sz="2800" dirty="0">
                <a:solidFill>
                  <a:srgbClr val="008000"/>
                </a:solidFill>
              </a:rPr>
              <a:t>Beispielcode für Bild-Klassifizierung</a:t>
            </a:r>
            <a:endParaRPr lang="de-DE" sz="2000" dirty="0">
              <a:solidFill>
                <a:srgbClr val="009AE0"/>
              </a:solidFill>
            </a:endParaRPr>
          </a:p>
        </p:txBody>
      </p:sp>
      <p:grpSp>
        <p:nvGrpSpPr>
          <p:cNvPr id="10" name="Group 9">
            <a:extLst>
              <a:ext uri="{FF2B5EF4-FFF2-40B4-BE49-F238E27FC236}">
                <a16:creationId xmlns:a16="http://schemas.microsoft.com/office/drawing/2014/main" id="{E4620419-2D90-E428-5BFE-DFEEAF84D2A3}"/>
              </a:ext>
            </a:extLst>
          </p:cNvPr>
          <p:cNvGrpSpPr/>
          <p:nvPr/>
        </p:nvGrpSpPr>
        <p:grpSpPr>
          <a:xfrm>
            <a:off x="1270413" y="1381829"/>
            <a:ext cx="6747231" cy="4751715"/>
            <a:chOff x="1277909" y="1551649"/>
            <a:chExt cx="6747231" cy="4751715"/>
          </a:xfrm>
        </p:grpSpPr>
        <p:sp>
          <p:nvSpPr>
            <p:cNvPr id="4" name="TextBox 3">
              <a:extLst>
                <a:ext uri="{FF2B5EF4-FFF2-40B4-BE49-F238E27FC236}">
                  <a16:creationId xmlns:a16="http://schemas.microsoft.com/office/drawing/2014/main" id="{61747B80-62A5-188F-930E-39BF93FF9CD6}"/>
                </a:ext>
              </a:extLst>
            </p:cNvPr>
            <p:cNvSpPr txBox="1"/>
            <p:nvPr/>
          </p:nvSpPr>
          <p:spPr>
            <a:xfrm>
              <a:off x="2125683" y="1551649"/>
              <a:ext cx="5051685" cy="553998"/>
            </a:xfrm>
            <a:prstGeom prst="rect">
              <a:avLst/>
            </a:prstGeom>
            <a:noFill/>
          </p:spPr>
          <p:txBody>
            <a:bodyPr wrap="square" rtlCol="0">
              <a:spAutoFit/>
            </a:bodyPr>
            <a:lstStyle/>
            <a:p>
              <a:pPr algn="l"/>
              <a:r>
                <a:rPr lang="en-US" sz="1600" dirty="0">
                  <a:latin typeface="Calibri" panose="020F0502020204030204" pitchFamily="34" charset="0"/>
                  <a:ea typeface="Calibri" panose="020F0502020204030204" pitchFamily="34" charset="0"/>
                  <a:cs typeface="Calibri" panose="020F0502020204030204" pitchFamily="34" charset="0"/>
                </a:rPr>
                <a:t>Zero-Shot CLIP auf CIFAR10 mit verschiedenen Prompts, </a:t>
              </a:r>
              <a:r>
                <a:rPr lang="en-US" sz="1400" dirty="0">
                  <a:solidFill>
                    <a:srgbClr val="009AE0"/>
                  </a:solidFill>
                  <a:hlinkClick r:id="rId2">
                    <a:extLst>
                      <a:ext uri="{A12FA001-AC4F-418D-AE19-62706E023703}">
                        <ahyp:hlinkClr xmlns:ahyp="http://schemas.microsoft.com/office/drawing/2018/hyperlinkcolor" val="tx"/>
                      </a:ext>
                    </a:extLst>
                  </a:hlinkClick>
                </a:rPr>
                <a:t>https://github.com/KenanKhauto/zero-shot-learning</a:t>
              </a:r>
              <a:endParaRPr lang="de-DE" sz="14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3942F85-CE97-1269-A597-B6EA528F462F}"/>
                </a:ext>
              </a:extLst>
            </p:cNvPr>
            <p:cNvPicPr>
              <a:picLocks noChangeAspect="1"/>
            </p:cNvPicPr>
            <p:nvPr/>
          </p:nvPicPr>
          <p:blipFill>
            <a:blip r:embed="rId3"/>
            <a:stretch>
              <a:fillRect/>
            </a:stretch>
          </p:blipFill>
          <p:spPr>
            <a:xfrm>
              <a:off x="1277909" y="2173103"/>
              <a:ext cx="6747231" cy="4130261"/>
            </a:xfrm>
            <a:prstGeom prst="rect">
              <a:avLst/>
            </a:prstGeom>
          </p:spPr>
        </p:pic>
      </p:grpSp>
    </p:spTree>
    <p:extLst>
      <p:ext uri="{BB962C8B-B14F-4D97-AF65-F5344CB8AC3E}">
        <p14:creationId xmlns:p14="http://schemas.microsoft.com/office/powerpoint/2010/main" val="35155896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Grenzen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Grenzen</a:t>
            </a:r>
            <a:endParaRPr lang="de-DE" sz="2000" dirty="0">
              <a:solidFill>
                <a:srgbClr val="009AE0"/>
              </a:solidFill>
            </a:endParaRPr>
          </a:p>
        </p:txBody>
      </p:sp>
      <p:sp>
        <p:nvSpPr>
          <p:cNvPr id="4" name="TextBox 3">
            <a:extLst>
              <a:ext uri="{FF2B5EF4-FFF2-40B4-BE49-F238E27FC236}">
                <a16:creationId xmlns:a16="http://schemas.microsoft.com/office/drawing/2014/main" id="{D8914E63-C625-1698-D062-2D9F59ADBEC9}"/>
              </a:ext>
            </a:extLst>
          </p:cNvPr>
          <p:cNvSpPr txBox="1"/>
          <p:nvPr/>
        </p:nvSpPr>
        <p:spPr>
          <a:xfrm>
            <a:off x="532152" y="1489276"/>
            <a:ext cx="7330190" cy="5170646"/>
          </a:xfrm>
          <a:prstGeom prst="rect">
            <a:avLst/>
          </a:prstGeom>
          <a:noFill/>
        </p:spPr>
        <p:txBody>
          <a:bodyPr wrap="square" rtlCol="0">
            <a:spAutoFit/>
          </a:bodyPr>
          <a:lstStyle/>
          <a:p>
            <a:pPr marL="285750" indent="-285750" algn="l">
              <a:buFont typeface="Arial" panose="020B0604020202020204" pitchFamily="34" charset="0"/>
              <a:buChar char="•"/>
            </a:pPr>
            <a:r>
              <a:rPr lang="de-DE" sz="1800" b="1"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Verzerrungen und Vorurteile</a:t>
            </a:r>
            <a:r>
              <a:rPr lang="de-DE" sz="1800" b="0"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Wie viele KI-Modelle kann auch CLIP-Verzerrungen aufweisen, die in den Trainingsdaten vorhanden sind. Dies kann zu unfairen oder voreingenommenen Ergebnissen führen, besonders bei der Analyse von Bildern und Texten aus verschiedenen Kulturen und sozialen Gruppen.</a:t>
            </a:r>
          </a:p>
          <a:p>
            <a:pPr marL="285750" indent="-285750" algn="l">
              <a:buFont typeface="Arial" panose="020B0604020202020204" pitchFamily="34" charset="0"/>
              <a:buChar char="•"/>
            </a:pPr>
            <a:r>
              <a:rPr lang="de-DE" sz="1800" b="1"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Abhängigkeit von der Textqualität</a:t>
            </a:r>
            <a:r>
              <a:rPr lang="de-DE" sz="1800" b="0"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Die Leistung von CLIP ist stark abhängig von der Qualität und Relevanz der Textbeschreibungen. Unpräzise oder irreführende Texte können zu fehlerhaften Ergebnissen führen.</a:t>
            </a:r>
          </a:p>
          <a:p>
            <a:pPr marL="285750" indent="-285750" algn="l">
              <a:buFont typeface="Arial" panose="020B0604020202020204" pitchFamily="34" charset="0"/>
              <a:buChar char="•"/>
            </a:pPr>
            <a:r>
              <a:rPr lang="de-DE" sz="1800" b="1"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Generalisierungsfähigkeit</a:t>
            </a:r>
            <a:r>
              <a:rPr lang="de-DE" sz="1800" b="0"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Obwohl CLIP gut in der Lage ist, Konzepte zu generalisieren, kann es Schwierigkeiten geben, sehr spezifische oder seltene Objekte und Szenarien korrekt zu erkennen und zuzuordnen.</a:t>
            </a:r>
          </a:p>
          <a:p>
            <a:pPr marL="285750" indent="-285750" algn="l">
              <a:buFont typeface="Arial" panose="020B0604020202020204" pitchFamily="34" charset="0"/>
              <a:buChar char="•"/>
            </a:pPr>
            <a:r>
              <a:rPr lang="de-DE" sz="1800" b="1"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Komplexität und Ressourcenanforderungen</a:t>
            </a:r>
            <a:r>
              <a:rPr lang="de-DE" sz="1800" b="0" i="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CLIP-Modelle sind groß und rechenintensiv, was ihre Anwendbarkeit in ressourcenbeschränkten Umgebungen einschränkt.</a:t>
            </a:r>
          </a:p>
          <a:p>
            <a:pPr algn="l"/>
            <a:endParaRPr lang="de-D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7921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Verbesserungen</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Verbesserungen</a:t>
            </a:r>
            <a:endParaRPr lang="de-DE" sz="2000" dirty="0">
              <a:solidFill>
                <a:srgbClr val="009AE0"/>
              </a:solidFill>
            </a:endParaRPr>
          </a:p>
        </p:txBody>
      </p:sp>
      <p:sp>
        <p:nvSpPr>
          <p:cNvPr id="4" name="TextBox 3">
            <a:extLst>
              <a:ext uri="{FF2B5EF4-FFF2-40B4-BE49-F238E27FC236}">
                <a16:creationId xmlns:a16="http://schemas.microsoft.com/office/drawing/2014/main" id="{57327D44-D9B2-EA67-D502-1C90C51C305F}"/>
              </a:ext>
            </a:extLst>
          </p:cNvPr>
          <p:cNvSpPr txBox="1"/>
          <p:nvPr/>
        </p:nvSpPr>
        <p:spPr>
          <a:xfrm>
            <a:off x="562131" y="1543986"/>
            <a:ext cx="8012243" cy="3508653"/>
          </a:xfrm>
          <a:prstGeom prst="rect">
            <a:avLst/>
          </a:prstGeom>
          <a:noFill/>
        </p:spPr>
        <p:txBody>
          <a:bodyPr wrap="square" rtlCol="0">
            <a:spAutoFit/>
          </a:bodyPr>
          <a:lstStyle/>
          <a:p>
            <a:pPr marL="285750" indent="-285750" algn="l">
              <a:buFont typeface="Arial" panose="020B0604020202020204" pitchFamily="34" charset="0"/>
              <a:buChar char="•"/>
            </a:pPr>
            <a:r>
              <a:rPr lang="de-DE" sz="1800" b="1" i="0" dirty="0">
                <a:solidFill>
                  <a:schemeClr val="tx2"/>
                </a:solidFill>
                <a:effectLst/>
                <a:latin typeface="Söhne"/>
              </a:rPr>
              <a:t>Diversifizierung der Trainingsdaten</a:t>
            </a:r>
            <a:r>
              <a:rPr lang="de-DE" sz="1800" b="0" i="0" dirty="0">
                <a:solidFill>
                  <a:schemeClr val="tx2"/>
                </a:solidFill>
                <a:effectLst/>
                <a:latin typeface="Söhne"/>
              </a:rPr>
              <a:t>: Um Verzerrungen und Vorurteile zu reduzieren, sollten die Trainingsdaten vielfältiger und repräsentativer gestaltet werden. Dies schließt Daten aus verschiedenen Kulturen, Sprachen und sozialen Gruppen ein.</a:t>
            </a:r>
          </a:p>
          <a:p>
            <a:pPr marL="285750" indent="-285750" algn="l">
              <a:buFont typeface="Arial" panose="020B0604020202020204" pitchFamily="34" charset="0"/>
              <a:buChar char="•"/>
            </a:pPr>
            <a:r>
              <a:rPr lang="de-DE" sz="1800" b="1" i="0" dirty="0">
                <a:solidFill>
                  <a:schemeClr val="tx2"/>
                </a:solidFill>
                <a:effectLst/>
                <a:latin typeface="Söhne"/>
              </a:rPr>
              <a:t>Erweiterte Kontextanalyse</a:t>
            </a:r>
            <a:r>
              <a:rPr lang="de-DE" sz="1800" b="0" i="0" dirty="0">
                <a:solidFill>
                  <a:schemeClr val="tx2"/>
                </a:solidFill>
                <a:effectLst/>
                <a:latin typeface="Söhne"/>
              </a:rPr>
              <a:t>: Die Integration zusätzlicher Kontextinformationen kann helfen, die Genauigkeit der Bild-Text-Zuordnungen zu verbessern, besonders bei komplexen oder mehrdeutigen Szenen.</a:t>
            </a:r>
          </a:p>
          <a:p>
            <a:pPr marL="285750" indent="-285750" algn="l">
              <a:buFont typeface="Arial" panose="020B0604020202020204" pitchFamily="34" charset="0"/>
              <a:buChar char="•"/>
            </a:pPr>
            <a:r>
              <a:rPr lang="de-DE" sz="1800" b="1" i="0" dirty="0">
                <a:solidFill>
                  <a:schemeClr val="tx2"/>
                </a:solidFill>
                <a:effectLst/>
                <a:latin typeface="Söhne"/>
              </a:rPr>
              <a:t>Interdisziplinäre Ansätze</a:t>
            </a:r>
            <a:r>
              <a:rPr lang="de-DE" sz="1800" b="0" i="0" dirty="0">
                <a:solidFill>
                  <a:schemeClr val="tx2"/>
                </a:solidFill>
                <a:effectLst/>
                <a:latin typeface="Söhne"/>
              </a:rPr>
              <a:t>: Zusammenarbeit mit Experten aus verschiedenen Bereichen wie Sozialwissenschaften, Ethik und Kunst, um die Anwendungen und Implikationen von CLIP besser zu verstehen und zu steuern.</a:t>
            </a:r>
          </a:p>
          <a:p>
            <a:endParaRPr lang="de-DE"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8654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Quellen</a:t>
            </a:r>
          </a:p>
        </p:txBody>
      </p:sp>
      <p:pic>
        <p:nvPicPr>
          <p:cNvPr id="7" name="Picture 6">
            <a:extLst>
              <a:ext uri="{FF2B5EF4-FFF2-40B4-BE49-F238E27FC236}">
                <a16:creationId xmlns:a16="http://schemas.microsoft.com/office/drawing/2014/main" id="{C9B1A46B-F04A-3490-6574-CFD0774DBD74}"/>
              </a:ext>
            </a:extLst>
          </p:cNvPr>
          <p:cNvPicPr>
            <a:picLocks noChangeAspect="1"/>
          </p:cNvPicPr>
          <p:nvPr/>
        </p:nvPicPr>
        <p:blipFill>
          <a:blip r:embed="rId2"/>
          <a:stretch>
            <a:fillRect/>
          </a:stretch>
        </p:blipFill>
        <p:spPr>
          <a:xfrm>
            <a:off x="0" y="1038212"/>
            <a:ext cx="9144000" cy="3702283"/>
          </a:xfrm>
          <a:prstGeom prst="rect">
            <a:avLst/>
          </a:prstGeom>
        </p:spPr>
      </p:pic>
    </p:spTree>
    <p:extLst>
      <p:ext uri="{BB962C8B-B14F-4D97-AF65-F5344CB8AC3E}">
        <p14:creationId xmlns:p14="http://schemas.microsoft.com/office/powerpoint/2010/main" val="13929761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Einführung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Die sich wandelnde Landschaft der Bilderkennung</a:t>
            </a:r>
            <a:endParaRPr lang="de-DE" sz="2000" dirty="0">
              <a:solidFill>
                <a:srgbClr val="009AE0"/>
              </a:solidFill>
            </a:endParaRPr>
          </a:p>
        </p:txBody>
      </p:sp>
      <p:sp>
        <p:nvSpPr>
          <p:cNvPr id="4" name="TextBox 3">
            <a:extLst>
              <a:ext uri="{FF2B5EF4-FFF2-40B4-BE49-F238E27FC236}">
                <a16:creationId xmlns:a16="http://schemas.microsoft.com/office/drawing/2014/main" id="{E44848E4-33B9-C624-EE32-2130CB82B2FE}"/>
              </a:ext>
            </a:extLst>
          </p:cNvPr>
          <p:cNvSpPr txBox="1"/>
          <p:nvPr/>
        </p:nvSpPr>
        <p:spPr>
          <a:xfrm>
            <a:off x="704537" y="1611443"/>
            <a:ext cx="4827583" cy="4154984"/>
          </a:xfrm>
          <a:prstGeom prst="rect">
            <a:avLst/>
          </a:prstGeom>
          <a:noFill/>
        </p:spPr>
        <p:txBody>
          <a:bodyPr wrap="square" rtlCol="0">
            <a:spAutoFit/>
          </a:bodyPr>
          <a:lstStyle/>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Exponentielles Wachstum digitaler Bilder in sozialen Medien, Überwachungssystemen, im Gesundheitswesen und bei autonomen Fahrzeugen.</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Traditionelle Bilderkennungsmethoden basieren auf umfangreichen, manuell beschrifteten Datensätzen.</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Zeitaufwendige und kostspielige Erstellung dieser Datensätze.</a:t>
            </a:r>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DE9AD2A6-5D4D-3597-FAE8-22C08CE95B35}"/>
              </a:ext>
            </a:extLst>
          </p:cNvPr>
          <p:cNvGrpSpPr/>
          <p:nvPr/>
        </p:nvGrpSpPr>
        <p:grpSpPr>
          <a:xfrm>
            <a:off x="4862497" y="1909665"/>
            <a:ext cx="4684426" cy="3789163"/>
            <a:chOff x="4862497" y="1909665"/>
            <a:chExt cx="4684426" cy="3789163"/>
          </a:xfrm>
        </p:grpSpPr>
        <p:pic>
          <p:nvPicPr>
            <p:cNvPr id="6" name="Picture 5">
              <a:extLst>
                <a:ext uri="{FF2B5EF4-FFF2-40B4-BE49-F238E27FC236}">
                  <a16:creationId xmlns:a16="http://schemas.microsoft.com/office/drawing/2014/main" id="{BBE7C242-7D30-07D6-71F1-87AC514FBF61}"/>
                </a:ext>
              </a:extLst>
            </p:cNvPr>
            <p:cNvPicPr>
              <a:picLocks noChangeAspect="1"/>
            </p:cNvPicPr>
            <p:nvPr/>
          </p:nvPicPr>
          <p:blipFill>
            <a:blip r:embed="rId2"/>
            <a:stretch>
              <a:fillRect/>
            </a:stretch>
          </p:blipFill>
          <p:spPr>
            <a:xfrm>
              <a:off x="5457196" y="1909665"/>
              <a:ext cx="3420104" cy="3413788"/>
            </a:xfrm>
            <a:prstGeom prst="rect">
              <a:avLst/>
            </a:prstGeom>
          </p:spPr>
        </p:pic>
        <p:sp>
          <p:nvSpPr>
            <p:cNvPr id="7" name="TextBox 6">
              <a:extLst>
                <a:ext uri="{FF2B5EF4-FFF2-40B4-BE49-F238E27FC236}">
                  <a16:creationId xmlns:a16="http://schemas.microsoft.com/office/drawing/2014/main" id="{904B199A-BDC2-09C6-4103-D4D0A4B6B4F3}"/>
                </a:ext>
              </a:extLst>
            </p:cNvPr>
            <p:cNvSpPr txBox="1"/>
            <p:nvPr/>
          </p:nvSpPr>
          <p:spPr>
            <a:xfrm>
              <a:off x="4862497" y="5391051"/>
              <a:ext cx="4684426" cy="307777"/>
            </a:xfrm>
            <a:prstGeom prst="rect">
              <a:avLst/>
            </a:prstGeom>
            <a:noFill/>
          </p:spPr>
          <p:txBody>
            <a:bodyPr wrap="square" rtlCol="0">
              <a:spAutoFit/>
            </a:bodyPr>
            <a:lstStyle/>
            <a:p>
              <a:r>
                <a:rPr lang="en-US" sz="1400" dirty="0"/>
                <a:t>Quelle: </a:t>
              </a:r>
              <a:r>
                <a:rPr lang="de-DE" sz="1400" dirty="0">
                  <a:solidFill>
                    <a:srgbClr val="009AE0"/>
                  </a:solidFill>
                </a:rPr>
                <a:t>(generiert von ChatGPT4)</a:t>
              </a:r>
              <a:endParaRPr lang="de-DE" sz="1400" dirty="0"/>
            </a:p>
          </p:txBody>
        </p:sp>
      </p:grpSp>
    </p:spTree>
    <p:extLst>
      <p:ext uri="{BB962C8B-B14F-4D97-AF65-F5344CB8AC3E}">
        <p14:creationId xmlns:p14="http://schemas.microsoft.com/office/powerpoint/2010/main" val="3646115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8174D-1139-CE8B-B80E-E6DE7102E31E}"/>
              </a:ext>
            </a:extLst>
          </p:cNvPr>
          <p:cNvSpPr>
            <a:spLocks noGrp="1"/>
          </p:cNvSpPr>
          <p:nvPr>
            <p:ph type="ctrTitle"/>
          </p:nvPr>
        </p:nvSpPr>
        <p:spPr>
          <a:xfrm>
            <a:off x="3356924" y="2598003"/>
            <a:ext cx="2430152" cy="830997"/>
          </a:xfrm>
        </p:spPr>
        <p:txBody>
          <a:bodyPr/>
          <a:lstStyle/>
          <a:p>
            <a:r>
              <a:rPr lang="en-US" i="0" dirty="0">
                <a:latin typeface="Calibri" panose="020F0502020204030204" pitchFamily="34" charset="0"/>
                <a:ea typeface="Calibri" panose="020F0502020204030204" pitchFamily="34" charset="0"/>
                <a:cs typeface="Calibri" panose="020F0502020204030204" pitchFamily="34" charset="0"/>
              </a:rPr>
              <a:t>Fragen ?</a:t>
            </a:r>
            <a:endParaRPr lang="de-DE" i="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40195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4B961-ECAE-C2BD-9B3F-E646441C35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C5002FA-90F8-5DA2-7330-23B7515F99E1}"/>
              </a:ext>
            </a:extLst>
          </p:cNvPr>
          <p:cNvSpPr>
            <a:spLocks noGrp="1"/>
          </p:cNvSpPr>
          <p:nvPr>
            <p:ph type="title"/>
          </p:nvPr>
        </p:nvSpPr>
        <p:spPr/>
        <p:txBody>
          <a:bodyPr/>
          <a:lstStyle/>
          <a:p>
            <a:r>
              <a:rPr lang="de-DE" dirty="0"/>
              <a:t>Einführung</a:t>
            </a:r>
          </a:p>
        </p:txBody>
      </p:sp>
      <p:sp>
        <p:nvSpPr>
          <p:cNvPr id="3" name="Inhaltsplatzhalter 2">
            <a:extLst>
              <a:ext uri="{FF2B5EF4-FFF2-40B4-BE49-F238E27FC236}">
                <a16:creationId xmlns:a16="http://schemas.microsoft.com/office/drawing/2014/main" id="{366F8DDF-1E1E-132D-9567-2C0A8DAA5A64}"/>
              </a:ext>
            </a:extLst>
          </p:cNvPr>
          <p:cNvSpPr>
            <a:spLocks noGrp="1"/>
          </p:cNvSpPr>
          <p:nvPr>
            <p:ph idx="1"/>
          </p:nvPr>
        </p:nvSpPr>
        <p:spPr>
          <a:xfrm>
            <a:off x="0" y="720000"/>
            <a:ext cx="9144000" cy="430887"/>
          </a:xfrm>
        </p:spPr>
        <p:txBody>
          <a:bodyPr/>
          <a:lstStyle/>
          <a:p>
            <a:pPr>
              <a:buNone/>
            </a:pPr>
            <a:r>
              <a:rPr lang="de-DE" sz="2800" dirty="0">
                <a:solidFill>
                  <a:srgbClr val="008000"/>
                </a:solidFill>
              </a:rPr>
              <a:t>Grenzen der traditionellen Ansätze</a:t>
            </a:r>
            <a:endParaRPr lang="de-DE" sz="2000" dirty="0">
              <a:solidFill>
                <a:srgbClr val="009AE0"/>
              </a:solidFill>
            </a:endParaRPr>
          </a:p>
        </p:txBody>
      </p:sp>
      <p:sp>
        <p:nvSpPr>
          <p:cNvPr id="4" name="TextBox 3">
            <a:extLst>
              <a:ext uri="{FF2B5EF4-FFF2-40B4-BE49-F238E27FC236}">
                <a16:creationId xmlns:a16="http://schemas.microsoft.com/office/drawing/2014/main" id="{3BFE3453-AE8D-9114-5659-351AA01D710C}"/>
              </a:ext>
            </a:extLst>
          </p:cNvPr>
          <p:cNvSpPr txBox="1"/>
          <p:nvPr/>
        </p:nvSpPr>
        <p:spPr>
          <a:xfrm>
            <a:off x="712032" y="2451809"/>
            <a:ext cx="6490741" cy="1954381"/>
          </a:xfrm>
          <a:prstGeom prst="rect">
            <a:avLst/>
          </a:prstGeom>
          <a:noFill/>
        </p:spPr>
        <p:txBody>
          <a:bodyPr wrap="square" rtlCol="0">
            <a:spAutoFit/>
          </a:bodyPr>
          <a:lstStyle/>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Notwendigkeit großer Mengen an beschrifteten Daten begrenzt die Skalierbarkeit.</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Schwierigkeiten bei der Generalisierung auf neue, unbekannte Kategorien ohne umfangreiches Neutraining.</a:t>
            </a:r>
          </a:p>
        </p:txBody>
      </p:sp>
    </p:spTree>
    <p:extLst>
      <p:ext uri="{BB962C8B-B14F-4D97-AF65-F5344CB8AC3E}">
        <p14:creationId xmlns:p14="http://schemas.microsoft.com/office/powerpoint/2010/main" val="2868891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1897E-DA09-99A9-4D92-7F28B63E7E3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D8715B-4769-DE6D-2F15-C284D4FEB1AB}"/>
              </a:ext>
            </a:extLst>
          </p:cNvPr>
          <p:cNvSpPr>
            <a:spLocks noGrp="1"/>
          </p:cNvSpPr>
          <p:nvPr>
            <p:ph type="title"/>
          </p:nvPr>
        </p:nvSpPr>
        <p:spPr/>
        <p:txBody>
          <a:bodyPr/>
          <a:lstStyle/>
          <a:p>
            <a:r>
              <a:rPr lang="de-DE" dirty="0"/>
              <a:t>Einführung</a:t>
            </a:r>
          </a:p>
        </p:txBody>
      </p:sp>
      <p:sp>
        <p:nvSpPr>
          <p:cNvPr id="3" name="Inhaltsplatzhalter 2">
            <a:extLst>
              <a:ext uri="{FF2B5EF4-FFF2-40B4-BE49-F238E27FC236}">
                <a16:creationId xmlns:a16="http://schemas.microsoft.com/office/drawing/2014/main" id="{7516FE66-CF02-32F2-A992-C21C9EB4DC1E}"/>
              </a:ext>
            </a:extLst>
          </p:cNvPr>
          <p:cNvSpPr>
            <a:spLocks noGrp="1"/>
          </p:cNvSpPr>
          <p:nvPr>
            <p:ph idx="1"/>
          </p:nvPr>
        </p:nvSpPr>
        <p:spPr>
          <a:xfrm>
            <a:off x="0" y="720000"/>
            <a:ext cx="9144000" cy="430887"/>
          </a:xfrm>
        </p:spPr>
        <p:txBody>
          <a:bodyPr/>
          <a:lstStyle/>
          <a:p>
            <a:pPr>
              <a:buNone/>
            </a:pPr>
            <a:r>
              <a:rPr lang="de-DE" sz="2800" dirty="0">
                <a:solidFill>
                  <a:srgbClr val="008000"/>
                </a:solidFill>
              </a:rPr>
              <a:t>Einführung in das Zero-Shot-Learning</a:t>
            </a:r>
            <a:endParaRPr lang="de-DE" sz="2000" dirty="0">
              <a:solidFill>
                <a:srgbClr val="009AE0"/>
              </a:solidFill>
            </a:endParaRPr>
          </a:p>
        </p:txBody>
      </p:sp>
      <p:sp>
        <p:nvSpPr>
          <p:cNvPr id="4" name="TextBox 3">
            <a:extLst>
              <a:ext uri="{FF2B5EF4-FFF2-40B4-BE49-F238E27FC236}">
                <a16:creationId xmlns:a16="http://schemas.microsoft.com/office/drawing/2014/main" id="{E3D3AD0A-85C6-9CE4-0567-8A6DE0DB66D8}"/>
              </a:ext>
            </a:extLst>
          </p:cNvPr>
          <p:cNvSpPr txBox="1"/>
          <p:nvPr/>
        </p:nvSpPr>
        <p:spPr>
          <a:xfrm>
            <a:off x="712032" y="2451809"/>
            <a:ext cx="6490741" cy="2800767"/>
          </a:xfrm>
          <a:prstGeom prst="rect">
            <a:avLst/>
          </a:prstGeom>
          <a:noFill/>
        </p:spPr>
        <p:txBody>
          <a:bodyPr wrap="square" rtlCol="0">
            <a:spAutoFit/>
          </a:bodyPr>
          <a:lstStyle/>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Zero-Shot-Learning ermöglicht die Erkennung von Objekten/Bildern ohne vorherige direkte Trainingsbeispiele.</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Nutzung semantischer Informationen und Beziehungen zwischen Konzepten für die Inferenz.</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Potenzial für signifikante Verbesserungen in der Effizienz und Flexibilität der Bilderkennung.</a:t>
            </a:r>
          </a:p>
        </p:txBody>
      </p:sp>
    </p:spTree>
    <p:extLst>
      <p:ext uri="{BB962C8B-B14F-4D97-AF65-F5344CB8AC3E}">
        <p14:creationId xmlns:p14="http://schemas.microsoft.com/office/powerpoint/2010/main" val="592149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EF79-6FD9-8D39-97A6-0C905A535A8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B4A548-4018-833F-684D-E18BBD77A91F}"/>
              </a:ext>
            </a:extLst>
          </p:cNvPr>
          <p:cNvSpPr>
            <a:spLocks noGrp="1"/>
          </p:cNvSpPr>
          <p:nvPr>
            <p:ph type="title"/>
          </p:nvPr>
        </p:nvSpPr>
        <p:spPr/>
        <p:txBody>
          <a:bodyPr/>
          <a:lstStyle/>
          <a:p>
            <a:r>
              <a:rPr lang="de-DE" dirty="0"/>
              <a:t>Einführung</a:t>
            </a:r>
          </a:p>
        </p:txBody>
      </p:sp>
      <p:sp>
        <p:nvSpPr>
          <p:cNvPr id="3" name="Inhaltsplatzhalter 2">
            <a:extLst>
              <a:ext uri="{FF2B5EF4-FFF2-40B4-BE49-F238E27FC236}">
                <a16:creationId xmlns:a16="http://schemas.microsoft.com/office/drawing/2014/main" id="{307893E6-544E-32C2-F440-A8F3124E1C81}"/>
              </a:ext>
            </a:extLst>
          </p:cNvPr>
          <p:cNvSpPr>
            <a:spLocks noGrp="1"/>
          </p:cNvSpPr>
          <p:nvPr>
            <p:ph idx="1"/>
          </p:nvPr>
        </p:nvSpPr>
        <p:spPr>
          <a:xfrm>
            <a:off x="0" y="720000"/>
            <a:ext cx="9144000" cy="430887"/>
          </a:xfrm>
        </p:spPr>
        <p:txBody>
          <a:bodyPr/>
          <a:lstStyle/>
          <a:p>
            <a:pPr>
              <a:buNone/>
            </a:pPr>
            <a:r>
              <a:rPr lang="de-DE" sz="2800" dirty="0">
                <a:solidFill>
                  <a:srgbClr val="008000"/>
                </a:solidFill>
              </a:rPr>
              <a:t>CLIP: Die Verbindung von Vision und Sprache</a:t>
            </a:r>
            <a:endParaRPr lang="de-DE" sz="2000" dirty="0">
              <a:solidFill>
                <a:srgbClr val="009AE0"/>
              </a:solidFill>
            </a:endParaRPr>
          </a:p>
        </p:txBody>
      </p:sp>
      <p:sp>
        <p:nvSpPr>
          <p:cNvPr id="4" name="TextBox 3">
            <a:extLst>
              <a:ext uri="{FF2B5EF4-FFF2-40B4-BE49-F238E27FC236}">
                <a16:creationId xmlns:a16="http://schemas.microsoft.com/office/drawing/2014/main" id="{E8101CC0-B38D-EB91-5903-2DE425AA65BA}"/>
              </a:ext>
            </a:extLst>
          </p:cNvPr>
          <p:cNvSpPr txBox="1"/>
          <p:nvPr/>
        </p:nvSpPr>
        <p:spPr>
          <a:xfrm>
            <a:off x="712032" y="2451809"/>
            <a:ext cx="6490741" cy="3139321"/>
          </a:xfrm>
          <a:prstGeom prst="rect">
            <a:avLst/>
          </a:prstGeom>
          <a:noFill/>
        </p:spPr>
        <p:txBody>
          <a:bodyPr wrap="square" rtlCol="0">
            <a:spAutoFit/>
          </a:bodyPr>
          <a:lstStyle/>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CLIP (Contrastive Language–Image Pre-training) nutzt natürliche Sprachbeschreibungen, um visuelle Konzepte zu lernen.</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Ermöglicht das Verständnis und die Durchführung einer Vielzahl visueller Aufgaben ohne spezifisches Training für jede Aufgabe.</a:t>
            </a:r>
          </a:p>
          <a:p>
            <a:pPr marL="342900" indent="-342900" algn="l">
              <a:buFont typeface="Arial" panose="020B0604020202020204" pitchFamily="34" charset="0"/>
              <a:buChar char="•"/>
            </a:pPr>
            <a:r>
              <a:rPr lang="de-DE" dirty="0">
                <a:latin typeface="Calibri" panose="020F0502020204030204" pitchFamily="34" charset="0"/>
                <a:ea typeface="Calibri" panose="020F0502020204030204" pitchFamily="34" charset="0"/>
                <a:cs typeface="Calibri" panose="020F0502020204030204" pitchFamily="34" charset="0"/>
              </a:rPr>
              <a:t>Beispiele für die Vielseitigkeit und Effizienz von CLIP in unterschiedlichen Anwendungen.</a:t>
            </a:r>
          </a:p>
        </p:txBody>
      </p:sp>
    </p:spTree>
    <p:extLst>
      <p:ext uri="{BB962C8B-B14F-4D97-AF65-F5344CB8AC3E}">
        <p14:creationId xmlns:p14="http://schemas.microsoft.com/office/powerpoint/2010/main" val="1537276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Einführung</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Seminarfrage</a:t>
            </a:r>
            <a:endParaRPr lang="de-DE" sz="2000" dirty="0">
              <a:solidFill>
                <a:srgbClr val="009AE0"/>
              </a:solidFill>
            </a:endParaRPr>
          </a:p>
        </p:txBody>
      </p:sp>
      <p:sp>
        <p:nvSpPr>
          <p:cNvPr id="4" name="TextBox 3">
            <a:extLst>
              <a:ext uri="{FF2B5EF4-FFF2-40B4-BE49-F238E27FC236}">
                <a16:creationId xmlns:a16="http://schemas.microsoft.com/office/drawing/2014/main" id="{300B11FF-09C2-4E3B-F35E-389258F7BBAB}"/>
              </a:ext>
            </a:extLst>
          </p:cNvPr>
          <p:cNvSpPr txBox="1"/>
          <p:nvPr/>
        </p:nvSpPr>
        <p:spPr>
          <a:xfrm>
            <a:off x="1645170" y="2323474"/>
            <a:ext cx="5853659" cy="2246769"/>
          </a:xfrm>
          <a:prstGeom prst="rect">
            <a:avLst/>
          </a:prstGeom>
          <a:noFill/>
        </p:spPr>
        <p:txBody>
          <a:bodyPr wrap="square" rtlCol="0">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Wie können KI-Modelle wie CLIP visuelle Konzepte effektiv durch Inferenz verstehen und interpretieren, ohne dass ein umfangreiches Fine-Tuning erforderlich ist ? </a:t>
            </a:r>
            <a:endParaRPr lang="de-DE"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707767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Was ist CLIP? </a:t>
            </a:r>
            <a:r>
              <a:rPr lang="de-DE" sz="2000" dirty="0">
                <a:solidFill>
                  <a:srgbClr val="009AE0"/>
                </a:solidFill>
              </a:rPr>
              <a:t>(Radford u. a. 2021)</a:t>
            </a:r>
          </a:p>
        </p:txBody>
      </p:sp>
      <p:sp>
        <p:nvSpPr>
          <p:cNvPr id="4" name="TextBox 3">
            <a:extLst>
              <a:ext uri="{FF2B5EF4-FFF2-40B4-BE49-F238E27FC236}">
                <a16:creationId xmlns:a16="http://schemas.microsoft.com/office/drawing/2014/main" id="{EE77B009-D29B-24D2-9ADE-C0E906971628}"/>
              </a:ext>
            </a:extLst>
          </p:cNvPr>
          <p:cNvSpPr txBox="1"/>
          <p:nvPr/>
        </p:nvSpPr>
        <p:spPr>
          <a:xfrm>
            <a:off x="397239" y="1581462"/>
            <a:ext cx="6415790" cy="3256148"/>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CLIP ist ein </a:t>
            </a:r>
            <a:r>
              <a:rPr lang="en-US" dirty="0" err="1">
                <a:latin typeface="Calibri" panose="020F0502020204030204" pitchFamily="34" charset="0"/>
                <a:ea typeface="Calibri" panose="020F0502020204030204" pitchFamily="34" charset="0"/>
                <a:cs typeface="Calibri" panose="020F0502020204030204" pitchFamily="34" charset="0"/>
              </a:rPr>
              <a:t>neuronales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Netzwerk</a:t>
            </a:r>
            <a:r>
              <a:rPr lang="en-US" dirty="0">
                <a:latin typeface="Calibri" panose="020F0502020204030204" pitchFamily="34" charset="0"/>
                <a:ea typeface="Calibri" panose="020F0502020204030204" pitchFamily="34" charset="0"/>
                <a:cs typeface="Calibri" panose="020F0502020204030204" pitchFamily="34" charset="0"/>
              </a:rPr>
              <a:t>, das </a:t>
            </a:r>
            <a:r>
              <a:rPr lang="en-US" dirty="0" err="1">
                <a:latin typeface="Calibri" panose="020F0502020204030204" pitchFamily="34" charset="0"/>
                <a:ea typeface="Calibri" panose="020F0502020204030204" pitchFamily="34" charset="0"/>
                <a:cs typeface="Calibri" panose="020F0502020204030204" pitchFamily="34" charset="0"/>
              </a:rPr>
              <a:t>anhand</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einer</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Vielzahl</a:t>
            </a:r>
            <a:r>
              <a:rPr lang="en-US" dirty="0">
                <a:latin typeface="Calibri" panose="020F0502020204030204" pitchFamily="34" charset="0"/>
                <a:ea typeface="Calibri" panose="020F0502020204030204" pitchFamily="34" charset="0"/>
                <a:cs typeface="Calibri" panose="020F0502020204030204" pitchFamily="34" charset="0"/>
              </a:rPr>
              <a:t> von </a:t>
            </a:r>
            <a:r>
              <a:rPr lang="en-US" dirty="0" err="1">
                <a:latin typeface="Calibri" panose="020F0502020204030204" pitchFamily="34" charset="0"/>
                <a:ea typeface="Calibri" panose="020F0502020204030204" pitchFamily="34" charset="0"/>
                <a:cs typeface="Calibri" panose="020F0502020204030204" pitchFamily="34" charset="0"/>
              </a:rPr>
              <a:t>Bildern</a:t>
            </a:r>
            <a:r>
              <a:rPr lang="en-US" dirty="0">
                <a:latin typeface="Calibri" panose="020F0502020204030204" pitchFamily="34" charset="0"/>
                <a:ea typeface="Calibri" panose="020F0502020204030204" pitchFamily="34" charset="0"/>
                <a:cs typeface="Calibri" panose="020F0502020204030204" pitchFamily="34" charset="0"/>
              </a:rPr>
              <a:t> und den </a:t>
            </a:r>
            <a:r>
              <a:rPr lang="en-US" dirty="0" err="1">
                <a:latin typeface="Calibri" panose="020F0502020204030204" pitchFamily="34" charset="0"/>
                <a:ea typeface="Calibri" panose="020F0502020204030204" pitchFamily="34" charset="0"/>
                <a:cs typeface="Calibri" panose="020F0502020204030204" pitchFamily="34" charset="0"/>
              </a:rPr>
              <a:t>zugehörigen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Textbeschreibungen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trainiert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wurde</a:t>
            </a:r>
            <a:r>
              <a:rPr lang="en-US" dirty="0">
                <a:latin typeface="Calibri" panose="020F0502020204030204" pitchFamily="34" charset="0"/>
                <a:ea typeface="Calibri" panose="020F0502020204030204" pitchFamily="34" charset="0"/>
                <a:cs typeface="Calibri" panose="020F0502020204030204" pitchFamily="34" charset="0"/>
              </a:rPr>
              <a:t>.</a:t>
            </a:r>
          </a:p>
          <a:p>
            <a:pPr marL="457200" indent="-457200" algn="l">
              <a:lnSpc>
                <a:spcPct val="150000"/>
              </a:lnSpc>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Dieses Training </a:t>
            </a:r>
            <a:r>
              <a:rPr lang="en-US" dirty="0" err="1">
                <a:latin typeface="Calibri" panose="020F0502020204030204" pitchFamily="34" charset="0"/>
                <a:ea typeface="Calibri" panose="020F0502020204030204" pitchFamily="34" charset="0"/>
                <a:cs typeface="Calibri" panose="020F0502020204030204" pitchFamily="34" charset="0"/>
              </a:rPr>
              <a:t>ermöglicht</a:t>
            </a:r>
            <a:r>
              <a:rPr lang="en-US" dirty="0">
                <a:latin typeface="Calibri" panose="020F0502020204030204" pitchFamily="34" charset="0"/>
                <a:ea typeface="Calibri" panose="020F0502020204030204" pitchFamily="34" charset="0"/>
                <a:cs typeface="Calibri" panose="020F0502020204030204" pitchFamily="34" charset="0"/>
              </a:rPr>
              <a:t> es </a:t>
            </a:r>
            <a:r>
              <a:rPr lang="en-US" dirty="0" err="1">
                <a:latin typeface="Calibri" panose="020F0502020204030204" pitchFamily="34" charset="0"/>
                <a:ea typeface="Calibri" panose="020F0502020204030204" pitchFamily="34" charset="0"/>
                <a:cs typeface="Calibri" panose="020F0502020204030204" pitchFamily="34" charset="0"/>
              </a:rPr>
              <a:t>ihm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sowohl</a:t>
            </a:r>
            <a:r>
              <a:rPr lang="en-US" dirty="0">
                <a:latin typeface="Calibri" panose="020F0502020204030204" pitchFamily="34" charset="0"/>
                <a:ea typeface="Calibri" panose="020F0502020204030204" pitchFamily="34" charset="0"/>
                <a:cs typeface="Calibri" panose="020F0502020204030204" pitchFamily="34" charset="0"/>
              </a:rPr>
              <a:t> visuelle </a:t>
            </a:r>
            <a:r>
              <a:rPr lang="en-US" dirty="0" err="1">
                <a:latin typeface="Calibri" panose="020F0502020204030204" pitchFamily="34" charset="0"/>
                <a:ea typeface="Calibri" panose="020F0502020204030204" pitchFamily="34" charset="0"/>
                <a:cs typeface="Calibri" panose="020F0502020204030204" pitchFamily="34" charset="0"/>
              </a:rPr>
              <a:t>als</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auch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textuelle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Eingaben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 verstehen und </a:t>
            </a:r>
            <a:r>
              <a:rPr lang="en-US" dirty="0" err="1">
                <a:latin typeface="Calibri" panose="020F0502020204030204" pitchFamily="34" charset="0"/>
                <a:ea typeface="Calibri" panose="020F0502020204030204" pitchFamily="34" charset="0"/>
                <a:cs typeface="Calibri" panose="020F0502020204030204" pitchFamily="34" charset="0"/>
              </a:rPr>
              <a:t>zu</a:t>
            </a:r>
            <a:r>
              <a:rPr lang="en-US" dirty="0">
                <a:latin typeface="Calibri" panose="020F0502020204030204" pitchFamily="34" charset="0"/>
                <a:ea typeface="Calibri" panose="020F0502020204030204" pitchFamily="34" charset="0"/>
                <a:cs typeface="Calibri" panose="020F0502020204030204" pitchFamily="34" charset="0"/>
              </a:rPr>
              <a:t> interpretieren.</a:t>
            </a:r>
            <a:endParaRPr lang="de-D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1763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Analyse von CLIP</a:t>
            </a:r>
          </a:p>
        </p:txBody>
      </p:sp>
      <p:sp>
        <p:nvSpPr>
          <p:cNvPr id="3" name="Inhaltsplatzhalter 2"/>
          <p:cNvSpPr>
            <a:spLocks noGrp="1"/>
          </p:cNvSpPr>
          <p:nvPr>
            <p:ph idx="1"/>
          </p:nvPr>
        </p:nvSpPr>
        <p:spPr>
          <a:xfrm>
            <a:off x="0" y="720000"/>
            <a:ext cx="9144000" cy="430887"/>
          </a:xfrm>
        </p:spPr>
        <p:txBody>
          <a:bodyPr/>
          <a:lstStyle/>
          <a:p>
            <a:pPr>
              <a:buNone/>
            </a:pPr>
            <a:r>
              <a:rPr lang="de-DE" sz="2800" dirty="0">
                <a:solidFill>
                  <a:srgbClr val="008000"/>
                </a:solidFill>
              </a:rPr>
              <a:t>Architektur </a:t>
            </a:r>
            <a:r>
              <a:rPr lang="de-DE" sz="2000" dirty="0">
                <a:solidFill>
                  <a:srgbClr val="009AE0"/>
                </a:solidFill>
              </a:rPr>
              <a:t>(Radford u. a. 2021, S 2)</a:t>
            </a:r>
          </a:p>
        </p:txBody>
      </p:sp>
      <p:pic>
        <p:nvPicPr>
          <p:cNvPr id="11" name="Picture 10">
            <a:extLst>
              <a:ext uri="{FF2B5EF4-FFF2-40B4-BE49-F238E27FC236}">
                <a16:creationId xmlns:a16="http://schemas.microsoft.com/office/drawing/2014/main" id="{72250B06-D765-B4D8-801E-893A7CF29CF3}"/>
              </a:ext>
            </a:extLst>
          </p:cNvPr>
          <p:cNvPicPr>
            <a:picLocks noChangeAspect="1"/>
          </p:cNvPicPr>
          <p:nvPr/>
        </p:nvPicPr>
        <p:blipFill>
          <a:blip r:embed="rId2"/>
          <a:stretch>
            <a:fillRect/>
          </a:stretch>
        </p:blipFill>
        <p:spPr>
          <a:xfrm>
            <a:off x="1196341" y="1577341"/>
            <a:ext cx="6240780" cy="1783080"/>
          </a:xfrm>
          <a:prstGeom prst="rect">
            <a:avLst/>
          </a:prstGeom>
        </p:spPr>
      </p:pic>
      <p:pic>
        <p:nvPicPr>
          <p:cNvPr id="13" name="Picture 12">
            <a:extLst>
              <a:ext uri="{FF2B5EF4-FFF2-40B4-BE49-F238E27FC236}">
                <a16:creationId xmlns:a16="http://schemas.microsoft.com/office/drawing/2014/main" id="{F76CA527-F0AF-26D0-9AA7-08717D9F23E3}"/>
              </a:ext>
            </a:extLst>
          </p:cNvPr>
          <p:cNvPicPr>
            <a:picLocks noChangeAspect="1"/>
          </p:cNvPicPr>
          <p:nvPr/>
        </p:nvPicPr>
        <p:blipFill>
          <a:blip r:embed="rId3"/>
          <a:stretch>
            <a:fillRect/>
          </a:stretch>
        </p:blipFill>
        <p:spPr>
          <a:xfrm>
            <a:off x="1310511" y="3360421"/>
            <a:ext cx="3422046" cy="2229038"/>
          </a:xfrm>
          <a:prstGeom prst="rect">
            <a:avLst/>
          </a:prstGeom>
        </p:spPr>
      </p:pic>
      <p:pic>
        <p:nvPicPr>
          <p:cNvPr id="15" name="Picture 14">
            <a:extLst>
              <a:ext uri="{FF2B5EF4-FFF2-40B4-BE49-F238E27FC236}">
                <a16:creationId xmlns:a16="http://schemas.microsoft.com/office/drawing/2014/main" id="{1897CFEE-8C32-14FC-F6E3-DF06B068F55C}"/>
              </a:ext>
            </a:extLst>
          </p:cNvPr>
          <p:cNvPicPr>
            <a:picLocks noChangeAspect="1"/>
          </p:cNvPicPr>
          <p:nvPr/>
        </p:nvPicPr>
        <p:blipFill>
          <a:blip r:embed="rId4"/>
          <a:stretch>
            <a:fillRect/>
          </a:stretch>
        </p:blipFill>
        <p:spPr>
          <a:xfrm>
            <a:off x="4961333" y="3497580"/>
            <a:ext cx="2115294" cy="2091878"/>
          </a:xfrm>
          <a:prstGeom prst="rect">
            <a:avLst/>
          </a:prstGeom>
        </p:spPr>
      </p:pic>
      <p:sp>
        <p:nvSpPr>
          <p:cNvPr id="16" name="TextBox 15">
            <a:extLst>
              <a:ext uri="{FF2B5EF4-FFF2-40B4-BE49-F238E27FC236}">
                <a16:creationId xmlns:a16="http://schemas.microsoft.com/office/drawing/2014/main" id="{88A6CFB3-EB39-26BF-722C-B0EA803076B7}"/>
              </a:ext>
            </a:extLst>
          </p:cNvPr>
          <p:cNvSpPr txBox="1"/>
          <p:nvPr/>
        </p:nvSpPr>
        <p:spPr>
          <a:xfrm>
            <a:off x="2229787" y="5572728"/>
            <a:ext cx="4684426" cy="307777"/>
          </a:xfrm>
          <a:prstGeom prst="rect">
            <a:avLst/>
          </a:prstGeom>
          <a:noFill/>
        </p:spPr>
        <p:txBody>
          <a:bodyPr wrap="square" rtlCol="0">
            <a:spAutoFit/>
          </a:bodyPr>
          <a:lstStyle/>
          <a:p>
            <a:r>
              <a:rPr lang="en-US" sz="1400" dirty="0"/>
              <a:t>CLIP, Bild von </a:t>
            </a:r>
            <a:r>
              <a:rPr lang="de-DE" sz="1400" dirty="0">
                <a:solidFill>
                  <a:srgbClr val="009AE0"/>
                </a:solidFill>
              </a:rPr>
              <a:t>(Radford u. a. 2021, S 2)</a:t>
            </a:r>
            <a:endParaRPr lang="de-DE" sz="1400" dirty="0"/>
          </a:p>
        </p:txBody>
      </p:sp>
    </p:spTree>
    <p:extLst>
      <p:ext uri="{BB962C8B-B14F-4D97-AF65-F5344CB8AC3E}">
        <p14:creationId xmlns:p14="http://schemas.microsoft.com/office/powerpoint/2010/main" val="1437970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FIRSTAM@TJEEWJMFUVWYY577" val="3296"/>
</p:tagLst>
</file>

<file path=ppt/theme/theme1.xml><?xml version="1.0" encoding="utf-8"?>
<a:theme xmlns:a="http://schemas.openxmlformats.org/drawingml/2006/main" name="1_Standarddesign">
  <a:themeElements>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andarddesign">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lg" len="lg"/>
        </a:ln>
        <a:effec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22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lg" len="lg"/>
        </a:ln>
        <a:effectLst/>
      </a:spPr>
      <a:bodyPr vert="horz" wrap="squar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de-DE" sz="2200" b="0" i="0" u="none" strike="noStrike" cap="none" normalizeH="0" baseline="0" smtClean="0">
            <a:ln>
              <a:noFill/>
            </a:ln>
            <a:solidFill>
              <a:schemeClr val="tx1"/>
            </a:solidFill>
            <a:effectLst/>
            <a:latin typeface="Tahoma" charset="0"/>
          </a:defRPr>
        </a:defPPr>
      </a:lstStyle>
    </a:lnDef>
  </a:objectDefaults>
  <a:extraClrSchemeLst>
    <a:extraClrScheme>
      <a:clrScheme name="1_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1376</Words>
  <Application>Microsoft Office PowerPoint</Application>
  <PresentationFormat>On-screen Show (4:3)</PresentationFormat>
  <Paragraphs>148</Paragraphs>
  <Slides>30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Calibri</vt:lpstr>
      <vt:lpstr>Cambria Math</vt:lpstr>
      <vt:lpstr>StarBats</vt:lpstr>
      <vt:lpstr>Söhne</vt:lpstr>
      <vt:lpstr>Arial</vt:lpstr>
      <vt:lpstr>Wingdings</vt:lpstr>
      <vt:lpstr>Times New Roman</vt:lpstr>
      <vt:lpstr>Lucida Grande</vt:lpstr>
      <vt:lpstr>Tahoma</vt:lpstr>
      <vt:lpstr>1_Standarddesign</vt:lpstr>
      <vt:lpstr>Seminar Text Analytics</vt:lpstr>
      <vt:lpstr>Agenda</vt:lpstr>
      <vt:lpstr>Einführung</vt:lpstr>
      <vt:lpstr>Einführung</vt:lpstr>
      <vt:lpstr>Einführung</vt:lpstr>
      <vt:lpstr>Einführung</vt:lpstr>
      <vt:lpstr>Einführung</vt:lpstr>
      <vt:lpstr>Analyse von CLIP</vt:lpstr>
      <vt:lpstr>Analyse von CLIP</vt:lpstr>
      <vt:lpstr>Analyse von CLIP</vt:lpstr>
      <vt:lpstr>Analyse von CLIP</vt:lpstr>
      <vt:lpstr>Analyse von CLIP</vt:lpstr>
      <vt:lpstr>Analyse von CLIP</vt:lpstr>
      <vt:lpstr>Analyse von CLIP</vt:lpstr>
      <vt:lpstr>Analyse von CLIP</vt:lpstr>
      <vt:lpstr>Analyse von CLIP</vt:lpstr>
      <vt:lpstr>Analyse von CLIP</vt:lpstr>
      <vt:lpstr>Analyse von CLIP</vt:lpstr>
      <vt:lpstr>Kontrastives Lernen im Detail</vt:lpstr>
      <vt:lpstr>Kontrastives Lernen im Detail</vt:lpstr>
      <vt:lpstr>Kontrastives Lernen im Detail</vt:lpstr>
      <vt:lpstr>Kontrastives Lernen im Detail</vt:lpstr>
      <vt:lpstr>Kontrastives Lernen im Detail</vt:lpstr>
      <vt:lpstr>Anwendungen</vt:lpstr>
      <vt:lpstr>Anwendungen</vt:lpstr>
      <vt:lpstr>Anwendungen</vt:lpstr>
      <vt:lpstr>Grenzen</vt:lpstr>
      <vt:lpstr>Mögliche Verbesserungen</vt:lpstr>
      <vt:lpstr>Quellen</vt:lpstr>
      <vt:lpstr>Fragen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Alexander Mehler</dc:creator>
  <cp:lastModifiedBy>_xxena0iuh@goetheuniversitaet.onmicrosoft.com</cp:lastModifiedBy>
  <cp:revision>13329</cp:revision>
  <cp:lastPrinted>2024-02-26T16:57:48Z</cp:lastPrinted>
  <dcterms:created xsi:type="dcterms:W3CDTF">2001-08-21T19:40:03Z</dcterms:created>
  <dcterms:modified xsi:type="dcterms:W3CDTF">2024-02-26T16:57:51Z</dcterms:modified>
</cp:coreProperties>
</file>